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6"/>
  </p:notesMasterIdLst>
  <p:sldIdLst>
    <p:sldId id="256" r:id="rId6"/>
    <p:sldId id="257" r:id="rId7"/>
    <p:sldId id="258" r:id="rId8"/>
    <p:sldId id="259" r:id="rId9"/>
    <p:sldId id="260" r:id="rId10"/>
    <p:sldId id="295" r:id="rId11"/>
    <p:sldId id="264" r:id="rId12"/>
    <p:sldId id="289" r:id="rId13"/>
    <p:sldId id="268" r:id="rId14"/>
    <p:sldId id="285" r:id="rId15"/>
    <p:sldId id="270" r:id="rId16"/>
    <p:sldId id="283" r:id="rId17"/>
    <p:sldId id="291" r:id="rId18"/>
    <p:sldId id="284" r:id="rId19"/>
    <p:sldId id="275" r:id="rId20"/>
    <p:sldId id="297" r:id="rId21"/>
    <p:sldId id="298" r:id="rId22"/>
    <p:sldId id="277" r:id="rId23"/>
    <p:sldId id="296" r:id="rId24"/>
    <p:sldId id="293" r:id="rId25"/>
  </p:sldIdLst>
  <p:sldSz cx="6858000" cy="5143500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2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1710" y="114"/>
      </p:cViewPr>
      <p:guideLst>
        <p:guide orient="horz" pos="2880"/>
        <p:guide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BF30A3-2DA8-492A-81EE-F05193EF89C8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14713" y="642938"/>
            <a:ext cx="2314575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C270B-877F-4F77-88F9-670D3C4EC1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082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414713" y="642938"/>
            <a:ext cx="2314575" cy="17367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C270B-877F-4F77-88F9-670D3C4EC10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23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414713" y="642938"/>
            <a:ext cx="2314575" cy="17367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C270B-877F-4F77-88F9-670D3C4EC10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60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1594486"/>
            <a:ext cx="58293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2880363"/>
            <a:ext cx="4800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9" y="127"/>
            <a:ext cx="6330124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9" y="127"/>
            <a:ext cx="6330124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1183007"/>
            <a:ext cx="29832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1183007"/>
            <a:ext cx="29832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9" y="127"/>
            <a:ext cx="6330124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18260" y="46609"/>
            <a:ext cx="1404175" cy="76303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bk object 17"/>
          <p:cNvSpPr/>
          <p:nvPr/>
        </p:nvSpPr>
        <p:spPr>
          <a:xfrm>
            <a:off x="0" y="729106"/>
            <a:ext cx="6858000" cy="190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9" y="127"/>
            <a:ext cx="6330124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5122" y="1589661"/>
            <a:ext cx="660775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4783458"/>
            <a:ext cx="21945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4783458"/>
            <a:ext cx="15773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4783458"/>
            <a:ext cx="15773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heckege.rustest.r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test.r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inna-66region@mail.ru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2938"/>
            <a:ext cx="2628900" cy="3857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/>
          <p:nvPr/>
        </p:nvSpPr>
        <p:spPr>
          <a:xfrm>
            <a:off x="1287113" y="1593915"/>
            <a:ext cx="5571173" cy="1549337"/>
          </a:xfrm>
          <a:custGeom>
            <a:avLst/>
            <a:gdLst/>
            <a:ahLst/>
            <a:cxnLst/>
            <a:rect l="l" t="t" r="r" b="b"/>
            <a:pathLst>
              <a:path w="7428230" h="1900555">
                <a:moveTo>
                  <a:pt x="0" y="1900300"/>
                </a:moveTo>
                <a:lnTo>
                  <a:pt x="7427976" y="1900300"/>
                </a:lnTo>
                <a:lnTo>
                  <a:pt x="7427976" y="0"/>
                </a:lnTo>
                <a:lnTo>
                  <a:pt x="0" y="0"/>
                </a:lnTo>
                <a:lnTo>
                  <a:pt x="0" y="1900300"/>
                </a:lnTo>
                <a:close/>
              </a:path>
            </a:pathLst>
          </a:custGeom>
          <a:solidFill>
            <a:srgbClr val="D4ECF4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" name="object 4"/>
          <p:cNvSpPr/>
          <p:nvPr/>
        </p:nvSpPr>
        <p:spPr>
          <a:xfrm>
            <a:off x="429816" y="2663762"/>
            <a:ext cx="426244" cy="355759"/>
          </a:xfrm>
          <a:custGeom>
            <a:avLst/>
            <a:gdLst/>
            <a:ahLst/>
            <a:cxnLst/>
            <a:rect l="l" t="t" r="r" b="b"/>
            <a:pathLst>
              <a:path w="568325" h="474344">
                <a:moveTo>
                  <a:pt x="0" y="473837"/>
                </a:moveTo>
                <a:lnTo>
                  <a:pt x="568325" y="473837"/>
                </a:lnTo>
                <a:lnTo>
                  <a:pt x="568325" y="0"/>
                </a:lnTo>
                <a:lnTo>
                  <a:pt x="0" y="0"/>
                </a:lnTo>
                <a:lnTo>
                  <a:pt x="0" y="473837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" name="object 5"/>
          <p:cNvSpPr/>
          <p:nvPr/>
        </p:nvSpPr>
        <p:spPr>
          <a:xfrm>
            <a:off x="1287113" y="1593925"/>
            <a:ext cx="423863" cy="356711"/>
          </a:xfrm>
          <a:custGeom>
            <a:avLst/>
            <a:gdLst/>
            <a:ahLst/>
            <a:cxnLst/>
            <a:rect l="l" t="t" r="r" b="b"/>
            <a:pathLst>
              <a:path w="565150" h="475614">
                <a:moveTo>
                  <a:pt x="0" y="475145"/>
                </a:moveTo>
                <a:lnTo>
                  <a:pt x="565150" y="475145"/>
                </a:lnTo>
                <a:lnTo>
                  <a:pt x="565150" y="0"/>
                </a:lnTo>
                <a:lnTo>
                  <a:pt x="0" y="0"/>
                </a:lnTo>
                <a:lnTo>
                  <a:pt x="0" y="475145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/>
          <p:nvPr/>
        </p:nvSpPr>
        <p:spPr>
          <a:xfrm>
            <a:off x="1710978" y="1243015"/>
            <a:ext cx="439579" cy="350996"/>
          </a:xfrm>
          <a:custGeom>
            <a:avLst/>
            <a:gdLst/>
            <a:ahLst/>
            <a:cxnLst/>
            <a:rect l="l" t="t" r="r" b="b"/>
            <a:pathLst>
              <a:path w="586105" h="467994">
                <a:moveTo>
                  <a:pt x="0" y="467880"/>
                </a:moveTo>
                <a:lnTo>
                  <a:pt x="585787" y="467880"/>
                </a:lnTo>
                <a:lnTo>
                  <a:pt x="585787" y="0"/>
                </a:lnTo>
                <a:lnTo>
                  <a:pt x="0" y="0"/>
                </a:lnTo>
                <a:lnTo>
                  <a:pt x="0" y="46788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" name="object 7"/>
          <p:cNvSpPr/>
          <p:nvPr/>
        </p:nvSpPr>
        <p:spPr>
          <a:xfrm>
            <a:off x="856059" y="2663762"/>
            <a:ext cx="438150" cy="355759"/>
          </a:xfrm>
          <a:custGeom>
            <a:avLst/>
            <a:gdLst/>
            <a:ahLst/>
            <a:cxnLst/>
            <a:rect l="l" t="t" r="r" b="b"/>
            <a:pathLst>
              <a:path w="584200" h="474344">
                <a:moveTo>
                  <a:pt x="0" y="473837"/>
                </a:moveTo>
                <a:lnTo>
                  <a:pt x="584200" y="473837"/>
                </a:lnTo>
                <a:lnTo>
                  <a:pt x="584200" y="0"/>
                </a:lnTo>
                <a:lnTo>
                  <a:pt x="0" y="0"/>
                </a:lnTo>
                <a:lnTo>
                  <a:pt x="0" y="473837"/>
                </a:lnTo>
                <a:close/>
              </a:path>
            </a:pathLst>
          </a:custGeom>
          <a:solidFill>
            <a:srgbClr val="D4ECF4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" name="object 8"/>
          <p:cNvSpPr/>
          <p:nvPr/>
        </p:nvSpPr>
        <p:spPr>
          <a:xfrm>
            <a:off x="1710978" y="1593923"/>
            <a:ext cx="439579" cy="361950"/>
          </a:xfrm>
          <a:custGeom>
            <a:avLst/>
            <a:gdLst/>
            <a:ahLst/>
            <a:cxnLst/>
            <a:rect l="l" t="t" r="r" b="b"/>
            <a:pathLst>
              <a:path w="586105" h="482600">
                <a:moveTo>
                  <a:pt x="0" y="482206"/>
                </a:moveTo>
                <a:lnTo>
                  <a:pt x="585787" y="482206"/>
                </a:lnTo>
                <a:lnTo>
                  <a:pt x="585787" y="0"/>
                </a:lnTo>
                <a:lnTo>
                  <a:pt x="0" y="0"/>
                </a:lnTo>
                <a:lnTo>
                  <a:pt x="0" y="482206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" name="object 9"/>
          <p:cNvSpPr/>
          <p:nvPr/>
        </p:nvSpPr>
        <p:spPr>
          <a:xfrm>
            <a:off x="856059" y="1950282"/>
            <a:ext cx="431483" cy="350996"/>
          </a:xfrm>
          <a:custGeom>
            <a:avLst/>
            <a:gdLst/>
            <a:ahLst/>
            <a:cxnLst/>
            <a:rect l="l" t="t" r="r" b="b"/>
            <a:pathLst>
              <a:path w="575310" h="467994">
                <a:moveTo>
                  <a:pt x="0" y="467906"/>
                </a:moveTo>
                <a:lnTo>
                  <a:pt x="574738" y="467906"/>
                </a:lnTo>
                <a:lnTo>
                  <a:pt x="574738" y="0"/>
                </a:lnTo>
                <a:lnTo>
                  <a:pt x="0" y="0"/>
                </a:lnTo>
                <a:lnTo>
                  <a:pt x="0" y="467906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0" name="object 10"/>
          <p:cNvSpPr/>
          <p:nvPr/>
        </p:nvSpPr>
        <p:spPr>
          <a:xfrm>
            <a:off x="0" y="1950282"/>
            <a:ext cx="437198" cy="356711"/>
          </a:xfrm>
          <a:custGeom>
            <a:avLst/>
            <a:gdLst/>
            <a:ahLst/>
            <a:cxnLst/>
            <a:rect l="l" t="t" r="r" b="b"/>
            <a:pathLst>
              <a:path w="582930" h="475614">
                <a:moveTo>
                  <a:pt x="0" y="475056"/>
                </a:moveTo>
                <a:lnTo>
                  <a:pt x="582612" y="475056"/>
                </a:lnTo>
                <a:lnTo>
                  <a:pt x="582612" y="0"/>
                </a:lnTo>
                <a:lnTo>
                  <a:pt x="0" y="0"/>
                </a:lnTo>
                <a:lnTo>
                  <a:pt x="0" y="475056"/>
                </a:lnTo>
                <a:close/>
              </a:path>
            </a:pathLst>
          </a:custGeom>
          <a:solidFill>
            <a:srgbClr val="D4ECF4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1" name="object 11"/>
          <p:cNvSpPr/>
          <p:nvPr/>
        </p:nvSpPr>
        <p:spPr>
          <a:xfrm>
            <a:off x="1287115" y="1950283"/>
            <a:ext cx="431006" cy="356711"/>
          </a:xfrm>
          <a:custGeom>
            <a:avLst/>
            <a:gdLst/>
            <a:ahLst/>
            <a:cxnLst/>
            <a:rect l="l" t="t" r="r" b="b"/>
            <a:pathLst>
              <a:path w="574675" h="475614">
                <a:moveTo>
                  <a:pt x="0" y="475056"/>
                </a:moveTo>
                <a:lnTo>
                  <a:pt x="574675" y="475056"/>
                </a:lnTo>
                <a:lnTo>
                  <a:pt x="574675" y="0"/>
                </a:lnTo>
                <a:lnTo>
                  <a:pt x="0" y="0"/>
                </a:lnTo>
                <a:lnTo>
                  <a:pt x="0" y="475056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2" name="object 12"/>
          <p:cNvSpPr/>
          <p:nvPr/>
        </p:nvSpPr>
        <p:spPr>
          <a:xfrm>
            <a:off x="429816" y="2301211"/>
            <a:ext cx="426244" cy="362903"/>
          </a:xfrm>
          <a:custGeom>
            <a:avLst/>
            <a:gdLst/>
            <a:ahLst/>
            <a:cxnLst/>
            <a:rect l="l" t="t" r="r" b="b"/>
            <a:pathLst>
              <a:path w="568325" h="483869">
                <a:moveTo>
                  <a:pt x="0" y="483400"/>
                </a:moveTo>
                <a:lnTo>
                  <a:pt x="568325" y="483400"/>
                </a:lnTo>
                <a:lnTo>
                  <a:pt x="568325" y="0"/>
                </a:lnTo>
                <a:lnTo>
                  <a:pt x="0" y="0"/>
                </a:lnTo>
                <a:lnTo>
                  <a:pt x="0" y="4834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3" name="object 13"/>
          <p:cNvSpPr/>
          <p:nvPr/>
        </p:nvSpPr>
        <p:spPr>
          <a:xfrm>
            <a:off x="856059" y="2301211"/>
            <a:ext cx="438150" cy="362903"/>
          </a:xfrm>
          <a:custGeom>
            <a:avLst/>
            <a:gdLst/>
            <a:ahLst/>
            <a:cxnLst/>
            <a:rect l="l" t="t" r="r" b="b"/>
            <a:pathLst>
              <a:path w="584200" h="483869">
                <a:moveTo>
                  <a:pt x="0" y="483400"/>
                </a:moveTo>
                <a:lnTo>
                  <a:pt x="584200" y="483400"/>
                </a:lnTo>
                <a:lnTo>
                  <a:pt x="584200" y="0"/>
                </a:lnTo>
                <a:lnTo>
                  <a:pt x="0" y="0"/>
                </a:lnTo>
                <a:lnTo>
                  <a:pt x="0" y="483400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4" name="object 14"/>
          <p:cNvSpPr txBox="1"/>
          <p:nvPr/>
        </p:nvSpPr>
        <p:spPr>
          <a:xfrm>
            <a:off x="2200086" y="1860044"/>
            <a:ext cx="4259104" cy="2087142"/>
          </a:xfrm>
          <a:prstGeom prst="rect">
            <a:avLst/>
          </a:prstGeom>
        </p:spPr>
        <p:txBody>
          <a:bodyPr vert="horz" wrap="square" lIns="0" tIns="100489" rIns="0" bIns="0" rtlCol="0">
            <a:spAutoFit/>
          </a:bodyPr>
          <a:lstStyle/>
          <a:p>
            <a:pPr marL="9525" marR="347663" algn="ctr">
              <a:lnSpc>
                <a:spcPct val="71400"/>
              </a:lnSpc>
              <a:spcBef>
                <a:spcPts val="791"/>
              </a:spcBef>
            </a:pPr>
            <a:r>
              <a:rPr sz="2100" b="1" spc="-124" dirty="0">
                <a:solidFill>
                  <a:srgbClr val="0033CC"/>
                </a:solidFill>
                <a:latin typeface="Georgia"/>
                <a:cs typeface="Georgia"/>
              </a:rPr>
              <a:t>РОДИТЕЛЬСКОЕ </a:t>
            </a:r>
            <a:r>
              <a:rPr lang="ru-RU" sz="2100" b="1" spc="-124" dirty="0">
                <a:solidFill>
                  <a:srgbClr val="0033CC"/>
                </a:solidFill>
                <a:latin typeface="Georgia"/>
                <a:cs typeface="Georgia"/>
              </a:rPr>
              <a:t> </a:t>
            </a:r>
            <a:r>
              <a:rPr lang="ru-RU" sz="2100" b="1" spc="-146" dirty="0">
                <a:solidFill>
                  <a:srgbClr val="0033CC"/>
                </a:solidFill>
                <a:latin typeface="Georgia"/>
                <a:cs typeface="Georgia"/>
              </a:rPr>
              <a:t>СОБРАНИЕ </a:t>
            </a:r>
          </a:p>
          <a:p>
            <a:pPr marL="9525" marR="347663" algn="ctr">
              <a:lnSpc>
                <a:spcPct val="71400"/>
              </a:lnSpc>
              <a:spcBef>
                <a:spcPts val="791"/>
              </a:spcBef>
            </a:pPr>
            <a:r>
              <a:rPr lang="ru-RU" sz="3000" b="1" spc="-161" dirty="0">
                <a:solidFill>
                  <a:srgbClr val="0033CC"/>
                </a:solidFill>
                <a:latin typeface="Georgia"/>
                <a:cs typeface="Georgia"/>
              </a:rPr>
              <a:t>«ЕГЭ </a:t>
            </a:r>
            <a:r>
              <a:rPr lang="ru-RU" sz="3000" b="1" spc="-431" dirty="0">
                <a:solidFill>
                  <a:srgbClr val="0033CC"/>
                </a:solidFill>
                <a:latin typeface="Georgia"/>
                <a:cs typeface="Georgia"/>
              </a:rPr>
              <a:t>–</a:t>
            </a:r>
            <a:r>
              <a:rPr lang="ru-RU" sz="3000" b="1" spc="-375" dirty="0">
                <a:solidFill>
                  <a:srgbClr val="0033CC"/>
                </a:solidFill>
                <a:latin typeface="Georgia"/>
                <a:cs typeface="Georgia"/>
              </a:rPr>
              <a:t> </a:t>
            </a:r>
            <a:r>
              <a:rPr lang="ru-RU" sz="3000" b="1" spc="-169" dirty="0">
                <a:solidFill>
                  <a:srgbClr val="0033CC"/>
                </a:solidFill>
                <a:latin typeface="Georgia"/>
                <a:cs typeface="Georgia"/>
              </a:rPr>
              <a:t>2026»</a:t>
            </a:r>
            <a:endParaRPr lang="ru-RU" sz="30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2475" dirty="0">
              <a:latin typeface="Times New Roman"/>
              <a:cs typeface="Times New Roman"/>
            </a:endParaRPr>
          </a:p>
          <a:p>
            <a:pPr>
              <a:spcBef>
                <a:spcPts val="4"/>
              </a:spcBef>
            </a:pPr>
            <a:endParaRPr sz="2550" dirty="0">
              <a:latin typeface="Times New Roman"/>
              <a:cs typeface="Times New Roman"/>
            </a:endParaRPr>
          </a:p>
          <a:p>
            <a:pPr marL="1379696"/>
            <a:r>
              <a:rPr lang="ru-RU" sz="2100" b="1" spc="-135" dirty="0">
                <a:latin typeface="Georgia"/>
                <a:cs typeface="Georgia"/>
              </a:rPr>
              <a:t>07.11.</a:t>
            </a:r>
            <a:r>
              <a:rPr sz="2100" b="1" spc="-135" dirty="0">
                <a:latin typeface="Georgia"/>
                <a:cs typeface="Georgia"/>
              </a:rPr>
              <a:t> </a:t>
            </a:r>
            <a:r>
              <a:rPr sz="2100" b="1" spc="-56" dirty="0">
                <a:latin typeface="Georgia"/>
                <a:cs typeface="Georgia"/>
              </a:rPr>
              <a:t>20</a:t>
            </a:r>
            <a:r>
              <a:rPr lang="ru-RU" sz="2100" b="1" spc="-56" dirty="0">
                <a:latin typeface="Georgia"/>
                <a:cs typeface="Georgia"/>
              </a:rPr>
              <a:t>25</a:t>
            </a:r>
            <a:r>
              <a:rPr sz="2100" b="1" spc="11" dirty="0">
                <a:latin typeface="Georgia"/>
                <a:cs typeface="Georgia"/>
              </a:rPr>
              <a:t> </a:t>
            </a:r>
            <a:r>
              <a:rPr sz="2100" b="1" spc="-124" dirty="0">
                <a:latin typeface="Georgia"/>
                <a:cs typeface="Georgia"/>
              </a:rPr>
              <a:t>года</a:t>
            </a:r>
            <a:endParaRPr sz="2100" dirty="0">
              <a:latin typeface="Georgia"/>
              <a:cs typeface="Georgia"/>
            </a:endParaRPr>
          </a:p>
        </p:txBody>
      </p:sp>
      <p:pic>
        <p:nvPicPr>
          <p:cNvPr id="1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2" y="742950"/>
            <a:ext cx="1521068" cy="7209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01" y="733579"/>
            <a:ext cx="5957411" cy="75934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>
              <a:spcBef>
                <a:spcPts val="71"/>
              </a:spcBef>
            </a:pPr>
            <a:r>
              <a:rPr sz="2100" u="heavy" spc="-529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100" dirty="0">
              <a:latin typeface="Times New Roman"/>
              <a:cs typeface="Times New Roman"/>
            </a:endParaRPr>
          </a:p>
          <a:p>
            <a:pPr>
              <a:spcBef>
                <a:spcPts val="11"/>
              </a:spcBef>
            </a:pPr>
            <a:endParaRPr sz="2775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57150"/>
            <a:ext cx="1521068" cy="759343"/>
          </a:xfrm>
          <a:prstGeom prst="rect">
            <a:avLst/>
          </a:prstGeom>
          <a:noFill/>
        </p:spPr>
      </p:pic>
      <p:pic>
        <p:nvPicPr>
          <p:cNvPr id="4098" name="Picture 2" descr="F:\2021-2022\ГИА в 2022 году\img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1279" y="733579"/>
            <a:ext cx="5143500" cy="3857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600" y="285750"/>
            <a:ext cx="6477000" cy="403716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>
              <a:spcBef>
                <a:spcPts val="71"/>
              </a:spcBef>
            </a:pPr>
            <a:r>
              <a:rPr sz="2100" spc="-529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b="1" spc="-109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РАЗРЕШЕНО</a:t>
            </a:r>
            <a:r>
              <a:rPr sz="2100" b="1" spc="-158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100" b="1" spc="-158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b="1" spc="-113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ИСПОЛЬЗОВАТЬ:</a:t>
            </a:r>
            <a:endParaRPr sz="2100" dirty="0">
              <a:latin typeface="Times New Roman"/>
              <a:cs typeface="Times New Roman"/>
            </a:endParaRPr>
          </a:p>
          <a:p>
            <a:pPr>
              <a:spcBef>
                <a:spcPts val="11"/>
              </a:spcBef>
            </a:pPr>
            <a:endParaRPr sz="2775" dirty="0">
              <a:latin typeface="Times New Roman"/>
              <a:cs typeface="Times New Roman"/>
            </a:endParaRPr>
          </a:p>
          <a:p>
            <a:pPr marL="1326356"/>
            <a:r>
              <a:rPr sz="2400" b="1" spc="19" dirty="0">
                <a:latin typeface="Georgia"/>
                <a:cs typeface="Georgia"/>
              </a:rPr>
              <a:t>Математика </a:t>
            </a:r>
            <a:r>
              <a:rPr sz="2400" spc="-304" dirty="0">
                <a:latin typeface="Georgia"/>
                <a:cs typeface="Georgia"/>
              </a:rPr>
              <a:t>–</a:t>
            </a:r>
            <a:r>
              <a:rPr sz="2400" spc="-281" dirty="0">
                <a:latin typeface="Georgia"/>
                <a:cs typeface="Georgia"/>
              </a:rPr>
              <a:t> </a:t>
            </a:r>
            <a:r>
              <a:rPr sz="2400" spc="53" dirty="0">
                <a:latin typeface="Georgia"/>
                <a:cs typeface="Georgia"/>
              </a:rPr>
              <a:t>линейка;</a:t>
            </a:r>
            <a:endParaRPr sz="2400" dirty="0">
              <a:latin typeface="Georgia"/>
              <a:cs typeface="Georgia"/>
            </a:endParaRPr>
          </a:p>
          <a:p>
            <a:pPr marL="404813" marR="398621" algn="ctr">
              <a:spcBef>
                <a:spcPts val="1800"/>
              </a:spcBef>
            </a:pPr>
            <a:r>
              <a:rPr sz="2400" b="1" spc="-11" dirty="0">
                <a:latin typeface="Georgia"/>
                <a:cs typeface="Georgia"/>
              </a:rPr>
              <a:t>География </a:t>
            </a:r>
            <a:r>
              <a:rPr sz="2400" spc="-304" dirty="0">
                <a:latin typeface="Georgia"/>
                <a:cs typeface="Georgia"/>
              </a:rPr>
              <a:t>– </a:t>
            </a:r>
            <a:r>
              <a:rPr sz="2400" spc="64" dirty="0">
                <a:latin typeface="Georgia"/>
                <a:cs typeface="Georgia"/>
              </a:rPr>
              <a:t>линейка, </a:t>
            </a:r>
            <a:r>
              <a:rPr sz="2400" spc="101" dirty="0">
                <a:latin typeface="Georgia"/>
                <a:cs typeface="Georgia"/>
              </a:rPr>
              <a:t>транспортир </a:t>
            </a:r>
            <a:r>
              <a:rPr sz="2400" spc="75" dirty="0">
                <a:latin typeface="Georgia"/>
                <a:cs typeface="Georgia"/>
              </a:rPr>
              <a:t>и  </a:t>
            </a:r>
            <a:r>
              <a:rPr sz="2400" spc="83" dirty="0">
                <a:latin typeface="Georgia"/>
                <a:cs typeface="Georgia"/>
              </a:rPr>
              <a:t>непрограммируемый</a:t>
            </a:r>
            <a:r>
              <a:rPr sz="2400" spc="184" dirty="0">
                <a:latin typeface="Georgia"/>
                <a:cs typeface="Georgia"/>
              </a:rPr>
              <a:t> </a:t>
            </a:r>
            <a:r>
              <a:rPr sz="2400" spc="53" dirty="0">
                <a:latin typeface="Georgia"/>
                <a:cs typeface="Georgia"/>
              </a:rPr>
              <a:t>калькулятор</a:t>
            </a:r>
            <a:endParaRPr sz="2400" dirty="0">
              <a:latin typeface="Georgia"/>
              <a:cs typeface="Georgia"/>
            </a:endParaRPr>
          </a:p>
          <a:p>
            <a:pPr marL="128111" marR="122396" algn="ctr">
              <a:spcBef>
                <a:spcPts val="1804"/>
              </a:spcBef>
            </a:pPr>
            <a:r>
              <a:rPr sz="2400" b="1" spc="-23" dirty="0" err="1">
                <a:latin typeface="Georgia"/>
                <a:cs typeface="Georgia"/>
              </a:rPr>
              <a:t>Физика</a:t>
            </a:r>
            <a:r>
              <a:rPr lang="ru-RU" sz="2400" b="1" spc="-23" dirty="0">
                <a:latin typeface="Georgia"/>
                <a:cs typeface="Georgia"/>
              </a:rPr>
              <a:t>, Биология</a:t>
            </a:r>
            <a:r>
              <a:rPr sz="2400" b="1" spc="-23" dirty="0">
                <a:latin typeface="Georgia"/>
                <a:cs typeface="Georgia"/>
              </a:rPr>
              <a:t> </a:t>
            </a:r>
            <a:r>
              <a:rPr sz="2400" spc="-304" dirty="0">
                <a:latin typeface="Georgia"/>
                <a:cs typeface="Georgia"/>
              </a:rPr>
              <a:t>– </a:t>
            </a:r>
            <a:r>
              <a:rPr sz="2400" spc="60" dirty="0">
                <a:latin typeface="Georgia"/>
                <a:cs typeface="Georgia"/>
              </a:rPr>
              <a:t>линейка </a:t>
            </a:r>
            <a:r>
              <a:rPr sz="2400" spc="75" dirty="0">
                <a:latin typeface="Georgia"/>
                <a:cs typeface="Georgia"/>
              </a:rPr>
              <a:t>и </a:t>
            </a:r>
            <a:r>
              <a:rPr sz="2400" spc="83" dirty="0">
                <a:latin typeface="Georgia"/>
                <a:cs typeface="Georgia"/>
              </a:rPr>
              <a:t>непрограммируемый  </a:t>
            </a:r>
            <a:r>
              <a:rPr sz="2400" spc="49" dirty="0">
                <a:latin typeface="Georgia"/>
                <a:cs typeface="Georgia"/>
              </a:rPr>
              <a:t>калькулятор;</a:t>
            </a:r>
            <a:endParaRPr sz="2400" dirty="0">
              <a:latin typeface="Georgia"/>
              <a:cs typeface="Georgia"/>
            </a:endParaRPr>
          </a:p>
          <a:p>
            <a:pPr algn="ctr">
              <a:spcBef>
                <a:spcPts val="1800"/>
              </a:spcBef>
            </a:pPr>
            <a:r>
              <a:rPr sz="2400" b="1" spc="-8" dirty="0">
                <a:latin typeface="Georgia"/>
                <a:cs typeface="Georgia"/>
              </a:rPr>
              <a:t>Химия </a:t>
            </a:r>
            <a:r>
              <a:rPr sz="2400" spc="53" dirty="0">
                <a:latin typeface="Georgia"/>
                <a:cs typeface="Georgia"/>
              </a:rPr>
              <a:t>- </a:t>
            </a:r>
            <a:r>
              <a:rPr sz="2400" spc="83" dirty="0">
                <a:latin typeface="Georgia"/>
                <a:cs typeface="Georgia"/>
              </a:rPr>
              <a:t>непрограммируемый</a:t>
            </a:r>
            <a:r>
              <a:rPr sz="2400" spc="443" dirty="0">
                <a:latin typeface="Georgia"/>
                <a:cs typeface="Georgia"/>
              </a:rPr>
              <a:t> </a:t>
            </a:r>
            <a:r>
              <a:rPr sz="2400" spc="53" dirty="0">
                <a:latin typeface="Georgia"/>
                <a:cs typeface="Georgia"/>
              </a:rPr>
              <a:t>калькулятор</a:t>
            </a:r>
            <a:r>
              <a:rPr sz="2100" spc="53" dirty="0">
                <a:latin typeface="Georgia"/>
                <a:cs typeface="Georgia"/>
              </a:rPr>
              <a:t>;</a:t>
            </a:r>
            <a:endParaRPr sz="2100" dirty="0">
              <a:latin typeface="Georgia"/>
              <a:cs typeface="Georgia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57150"/>
            <a:ext cx="1521068" cy="7209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1896" y="269328"/>
            <a:ext cx="5957411" cy="80550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>
              <a:spcBef>
                <a:spcPts val="71"/>
              </a:spcBef>
            </a:pPr>
            <a:r>
              <a:rPr sz="2100" u="heavy" spc="-529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spc="-109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Видеонаблюдение</a:t>
            </a:r>
            <a:r>
              <a:rPr sz="2100" b="1" spc="-113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100" dirty="0">
              <a:latin typeface="Times New Roman"/>
              <a:cs typeface="Times New Roman"/>
            </a:endParaRPr>
          </a:p>
          <a:p>
            <a:pPr>
              <a:spcBef>
                <a:spcPts val="11"/>
              </a:spcBef>
            </a:pPr>
            <a:endParaRPr sz="2775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168" y="57150"/>
            <a:ext cx="1521068" cy="720924"/>
          </a:xfrm>
          <a:prstGeom prst="rect">
            <a:avLst/>
          </a:prstGeom>
          <a:noFill/>
        </p:spPr>
      </p:pic>
      <p:pic>
        <p:nvPicPr>
          <p:cNvPr id="2050" name="Picture 2" descr="F:\2021-2022\ГИА в 2022 году\croppedImg_54695868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8702" y="1371600"/>
            <a:ext cx="5003800" cy="2814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79178"/>
            <a:ext cx="1521068" cy="72092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09800" y="139558"/>
            <a:ext cx="40255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b="1" dirty="0">
                <a:solidFill>
                  <a:srgbClr val="C00000"/>
                </a:solidFill>
              </a:rPr>
              <a:t>РЕЗУЛЬТАТЫ ЕГЭ: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2900" y="1543052"/>
            <a:ext cx="6343650" cy="2885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9C0206"/>
                </a:solidFill>
              </a:rPr>
              <a:t>Узнать результат можно:</a:t>
            </a:r>
          </a:p>
          <a:p>
            <a:pPr marL="257175" indent="-257175">
              <a:buAutoNum type="arabicPeriod"/>
            </a:pPr>
            <a:r>
              <a:rPr lang="ru-RU" sz="2800" b="1" dirty="0"/>
              <a:t>В образовательной организации под роспись выпускника </a:t>
            </a:r>
          </a:p>
          <a:p>
            <a:pPr marL="257175" indent="-257175">
              <a:buAutoNum type="arabicPeriod"/>
            </a:pPr>
            <a:endParaRPr lang="ru-RU" sz="2800" b="1" dirty="0"/>
          </a:p>
          <a:p>
            <a:pPr marL="257175" indent="-257175">
              <a:buAutoNum type="arabicPeriod"/>
            </a:pPr>
            <a:r>
              <a:rPr lang="ru-RU" sz="2800" b="1" dirty="0"/>
              <a:t>На сайте  </a:t>
            </a:r>
            <a:r>
              <a:rPr lang="en-US" sz="2800" b="1" dirty="0">
                <a:hlinkClick r:id="rId3"/>
              </a:rPr>
              <a:t>https://checkege.rustest.ru/</a:t>
            </a:r>
            <a:endParaRPr lang="ru-RU" sz="2800" b="1" dirty="0"/>
          </a:p>
          <a:p>
            <a:pPr marL="257175" indent="-257175">
              <a:buAutoNum type="arabicPeriod"/>
            </a:pPr>
            <a:endParaRPr lang="ru-RU" sz="2800" b="1" dirty="0"/>
          </a:p>
          <a:p>
            <a:pPr marL="257175" indent="-257175">
              <a:buAutoNum type="arabicPeriod"/>
            </a:pPr>
            <a:endParaRPr lang="ru-RU" sz="13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7727" y="208176"/>
            <a:ext cx="5957411" cy="80550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>
              <a:spcBef>
                <a:spcPts val="71"/>
              </a:spcBef>
            </a:pPr>
            <a:r>
              <a:rPr sz="2100" spc="-529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spc="-109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Апелляции</a:t>
            </a:r>
            <a:r>
              <a:rPr sz="2100" b="1" spc="-113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100" dirty="0">
              <a:latin typeface="Times New Roman"/>
              <a:cs typeface="Times New Roman"/>
            </a:endParaRPr>
          </a:p>
          <a:p>
            <a:pPr>
              <a:spcBef>
                <a:spcPts val="11"/>
              </a:spcBef>
            </a:pPr>
            <a:endParaRPr sz="2775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8192"/>
            <a:ext cx="1521068" cy="720924"/>
          </a:xfrm>
          <a:prstGeom prst="rect">
            <a:avLst/>
          </a:prstGeom>
          <a:noFill/>
        </p:spPr>
      </p:pic>
      <p:pic>
        <p:nvPicPr>
          <p:cNvPr id="3074" name="Picture 2" descr="F:\2021-2022\ГИА в 2022 году\img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727" y="1013685"/>
            <a:ext cx="5524500" cy="3186113"/>
          </a:xfrm>
          <a:prstGeom prst="rect">
            <a:avLst/>
          </a:prstGeom>
          <a:noFill/>
        </p:spPr>
      </p:pic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4826" y="980272"/>
            <a:ext cx="1406768" cy="6667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2910" y="1257441"/>
            <a:ext cx="6275680" cy="33951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000" b="1" spc="-116" dirty="0" err="1">
                <a:latin typeface="Georgia"/>
                <a:cs typeface="Georgia"/>
              </a:rPr>
              <a:t>Итоговое</a:t>
            </a:r>
            <a:r>
              <a:rPr lang="ru-RU" sz="2000" b="1" spc="-116" dirty="0">
                <a:latin typeface="Georgia"/>
                <a:cs typeface="Georgia"/>
              </a:rPr>
              <a:t> </a:t>
            </a:r>
            <a:r>
              <a:rPr sz="2000" b="1" spc="-116" dirty="0">
                <a:latin typeface="Georgia"/>
                <a:cs typeface="Georgia"/>
              </a:rPr>
              <a:t> </a:t>
            </a:r>
            <a:r>
              <a:rPr sz="2000" b="1" spc="-116" dirty="0" err="1">
                <a:latin typeface="Georgia"/>
                <a:cs typeface="Georgia"/>
              </a:rPr>
              <a:t>сочинение</a:t>
            </a:r>
            <a:endParaRPr sz="2000" dirty="0">
              <a:latin typeface="Arial"/>
              <a:cs typeface="Arial"/>
            </a:endParaRPr>
          </a:p>
          <a:p>
            <a:pPr>
              <a:spcBef>
                <a:spcPts val="30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9525"/>
            <a:r>
              <a:rPr sz="2000" b="1" spc="-79" dirty="0" err="1">
                <a:latin typeface="Georgia"/>
                <a:cs typeface="Georgia"/>
              </a:rPr>
              <a:t>Аттестат</a:t>
            </a:r>
            <a:r>
              <a:rPr sz="2000" b="1" spc="-79" dirty="0">
                <a:latin typeface="Georgia"/>
                <a:cs typeface="Georgia"/>
              </a:rPr>
              <a:t> </a:t>
            </a:r>
            <a:r>
              <a:rPr lang="ru-RU" sz="2000" b="1" spc="-79" dirty="0">
                <a:latin typeface="Georgia"/>
                <a:cs typeface="Georgia"/>
              </a:rPr>
              <a:t> </a:t>
            </a:r>
            <a:r>
              <a:rPr sz="2000" b="1" spc="-101" dirty="0">
                <a:latin typeface="Georgia"/>
                <a:cs typeface="Georgia"/>
              </a:rPr>
              <a:t>с </a:t>
            </a:r>
            <a:r>
              <a:rPr lang="ru-RU" sz="2000" b="1" spc="-101" dirty="0">
                <a:latin typeface="Georgia"/>
                <a:cs typeface="Georgia"/>
              </a:rPr>
              <a:t> </a:t>
            </a:r>
            <a:r>
              <a:rPr sz="2000" b="1" spc="-116" dirty="0" err="1">
                <a:latin typeface="Georgia"/>
                <a:cs typeface="Georgia"/>
              </a:rPr>
              <a:t>отличием</a:t>
            </a:r>
            <a:endParaRPr sz="2000" dirty="0">
              <a:latin typeface="Arial"/>
              <a:cs typeface="Arial"/>
            </a:endParaRPr>
          </a:p>
          <a:p>
            <a:pPr>
              <a:spcBef>
                <a:spcPts val="34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9525"/>
            <a:r>
              <a:rPr sz="2000" b="1" spc="-101" dirty="0" err="1">
                <a:latin typeface="Georgia"/>
                <a:cs typeface="Georgia"/>
              </a:rPr>
              <a:t>Волонтерская</a:t>
            </a:r>
            <a:r>
              <a:rPr sz="2000" b="1" spc="-101" dirty="0">
                <a:latin typeface="Georgia"/>
                <a:cs typeface="Georgia"/>
              </a:rPr>
              <a:t> </a:t>
            </a:r>
            <a:r>
              <a:rPr sz="2000" b="1" spc="-83" dirty="0" err="1">
                <a:latin typeface="Georgia"/>
                <a:cs typeface="Georgia"/>
              </a:rPr>
              <a:t>деятельность</a:t>
            </a:r>
            <a:endParaRPr sz="2000" dirty="0">
              <a:latin typeface="Arial"/>
              <a:cs typeface="Arial"/>
            </a:endParaRPr>
          </a:p>
          <a:p>
            <a:pPr>
              <a:spcBef>
                <a:spcPts val="34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9525" marR="29051"/>
            <a:r>
              <a:rPr sz="2000" b="1" spc="-109" dirty="0">
                <a:latin typeface="Georgia"/>
                <a:cs typeface="Georgia"/>
              </a:rPr>
              <a:t>Участие </a:t>
            </a:r>
            <a:r>
              <a:rPr sz="2000" b="1" spc="-139" dirty="0">
                <a:latin typeface="Georgia"/>
                <a:cs typeface="Georgia"/>
              </a:rPr>
              <a:t>и </a:t>
            </a:r>
            <a:r>
              <a:rPr sz="2000" b="1" spc="-109" dirty="0">
                <a:latin typeface="Georgia"/>
                <a:cs typeface="Georgia"/>
              </a:rPr>
              <a:t>победы </a:t>
            </a:r>
            <a:r>
              <a:rPr sz="2000" b="1" spc="-101" dirty="0">
                <a:latin typeface="Georgia"/>
                <a:cs typeface="Georgia"/>
              </a:rPr>
              <a:t>в </a:t>
            </a:r>
            <a:r>
              <a:rPr sz="2000" b="1" spc="-105" dirty="0">
                <a:latin typeface="Georgia"/>
                <a:cs typeface="Georgia"/>
              </a:rPr>
              <a:t>предметных </a:t>
            </a:r>
            <a:r>
              <a:rPr sz="2000" b="1" spc="-113" dirty="0">
                <a:latin typeface="Georgia"/>
                <a:cs typeface="Georgia"/>
              </a:rPr>
              <a:t>олимпиадах </a:t>
            </a:r>
            <a:r>
              <a:rPr sz="2000" b="1" spc="-139" dirty="0">
                <a:latin typeface="Georgia"/>
                <a:cs typeface="Georgia"/>
              </a:rPr>
              <a:t>и </a:t>
            </a:r>
            <a:r>
              <a:rPr sz="2000" b="1" spc="-98" dirty="0" err="1">
                <a:latin typeface="Georgia"/>
                <a:cs typeface="Georgia"/>
              </a:rPr>
              <a:t>творческих</a:t>
            </a:r>
            <a:r>
              <a:rPr sz="2000" b="1" spc="-98" dirty="0">
                <a:latin typeface="Georgia"/>
                <a:cs typeface="Georgia"/>
              </a:rPr>
              <a:t>  </a:t>
            </a:r>
            <a:r>
              <a:rPr sz="2000" b="1" spc="-101" dirty="0" err="1">
                <a:latin typeface="Georgia"/>
                <a:cs typeface="Georgia"/>
              </a:rPr>
              <a:t>конкурсах</a:t>
            </a:r>
            <a:endParaRPr sz="2000" dirty="0">
              <a:latin typeface="Georgia"/>
              <a:cs typeface="Georgia"/>
            </a:endParaRPr>
          </a:p>
          <a:p>
            <a:pPr>
              <a:spcBef>
                <a:spcPts val="34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9525"/>
            <a:r>
              <a:rPr sz="2000" b="1" spc="-131" dirty="0" err="1">
                <a:latin typeface="Georgia"/>
                <a:cs typeface="Georgia"/>
              </a:rPr>
              <a:t>Спортивные</a:t>
            </a:r>
            <a:r>
              <a:rPr lang="ru-RU" sz="2000" b="1" spc="-131" dirty="0">
                <a:latin typeface="Georgia"/>
                <a:cs typeface="Georgia"/>
              </a:rPr>
              <a:t> </a:t>
            </a:r>
            <a:r>
              <a:rPr sz="2000" b="1" spc="-131" dirty="0">
                <a:latin typeface="Georgia"/>
                <a:cs typeface="Georgia"/>
              </a:rPr>
              <a:t> </a:t>
            </a:r>
            <a:r>
              <a:rPr sz="2000" b="1" spc="-90" dirty="0" err="1">
                <a:latin typeface="Georgia"/>
                <a:cs typeface="Georgia"/>
              </a:rPr>
              <a:t>заслуги</a:t>
            </a:r>
            <a:r>
              <a:rPr sz="2000" b="1" spc="-90" dirty="0">
                <a:latin typeface="Georgia"/>
                <a:cs typeface="Georgia"/>
              </a:rPr>
              <a:t> </a:t>
            </a:r>
            <a:endParaRPr lang="ru-RU" sz="2000" b="1" spc="-90" dirty="0">
              <a:latin typeface="Georgia"/>
              <a:cs typeface="Georgia"/>
            </a:endParaRPr>
          </a:p>
          <a:p>
            <a:pPr marL="9525"/>
            <a:r>
              <a:rPr sz="2000" b="1" spc="-120" dirty="0" err="1">
                <a:latin typeface="Georgia"/>
                <a:cs typeface="Georgia"/>
              </a:rPr>
              <a:t>Золотой</a:t>
            </a:r>
            <a:r>
              <a:rPr sz="2000" b="1" spc="-120" dirty="0">
                <a:latin typeface="Georgia"/>
                <a:cs typeface="Georgia"/>
              </a:rPr>
              <a:t> </a:t>
            </a:r>
            <a:r>
              <a:rPr sz="2000" b="1" spc="-116" dirty="0">
                <a:latin typeface="Georgia"/>
                <a:cs typeface="Georgia"/>
              </a:rPr>
              <a:t>значок</a:t>
            </a:r>
            <a:r>
              <a:rPr sz="2000" b="1" spc="-113" dirty="0">
                <a:latin typeface="Georgia"/>
                <a:cs typeface="Georgia"/>
              </a:rPr>
              <a:t> </a:t>
            </a:r>
            <a:r>
              <a:rPr sz="2000" b="1" spc="-109" dirty="0">
                <a:solidFill>
                  <a:srgbClr val="C00000"/>
                </a:solidFill>
                <a:latin typeface="Georgia"/>
                <a:cs typeface="Georgia"/>
              </a:rPr>
              <a:t>ГТО!!</a:t>
            </a:r>
            <a:endParaRPr sz="2000" dirty="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7150" y="133350"/>
            <a:ext cx="6743700" cy="100989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910715">
              <a:lnSpc>
                <a:spcPts val="2640"/>
              </a:lnSpc>
              <a:spcBef>
                <a:spcPts val="75"/>
              </a:spcBef>
              <a:tabLst>
                <a:tab pos="2646997" algn="l"/>
                <a:tab pos="3883343" algn="l"/>
              </a:tabLst>
            </a:pPr>
            <a:r>
              <a:rPr sz="2100" b="0" spc="-559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spc="79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Как	</a:t>
            </a:r>
            <a:r>
              <a:rPr sz="2400" spc="98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можно</a:t>
            </a:r>
            <a:r>
              <a:rPr lang="ru-RU" sz="2400" spc="98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получить дополнительные баллы </a:t>
            </a:r>
            <a:br>
              <a:rPr lang="ru-RU" sz="1800" spc="98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</a:br>
            <a:r>
              <a:rPr lang="ru-RU" sz="1800" spc="98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 </a:t>
            </a:r>
            <a:r>
              <a:rPr lang="ru-RU" sz="2400" spc="98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(</a:t>
            </a:r>
            <a:r>
              <a:rPr lang="ru-RU" sz="2400" spc="98" dirty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</a:rPr>
              <a:t>от 1 до 10 </a:t>
            </a:r>
            <a:r>
              <a:rPr lang="ru-RU" sz="2400" u="heavy" spc="98" dirty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</a:rPr>
              <a:t>баллов</a:t>
            </a:r>
            <a:r>
              <a:rPr lang="ru-RU" sz="2400" u="heavy" spc="98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)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55721"/>
            <a:ext cx="1521068" cy="7209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-20021" y="88245"/>
            <a:ext cx="6743700" cy="6471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910715" algn="ctr">
              <a:lnSpc>
                <a:spcPts val="2640"/>
              </a:lnSpc>
              <a:spcBef>
                <a:spcPts val="75"/>
              </a:spcBef>
              <a:tabLst>
                <a:tab pos="2646997" algn="l"/>
                <a:tab pos="3883343" algn="l"/>
              </a:tabLst>
            </a:pPr>
            <a:r>
              <a:rPr sz="2100" spc="-559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1800" spc="79" dirty="0">
                <a:uFill>
                  <a:solidFill>
                    <a:srgbClr val="000000"/>
                  </a:solidFill>
                </a:uFill>
              </a:rPr>
              <a:t>МЕДАЛЬ</a:t>
            </a:r>
            <a:br>
              <a:rPr lang="ru-RU" sz="1800" spc="79" dirty="0">
                <a:uFill>
                  <a:solidFill>
                    <a:srgbClr val="000000"/>
                  </a:solidFill>
                </a:uFill>
              </a:rPr>
            </a:br>
            <a:r>
              <a:rPr lang="ru-RU" sz="1800" spc="79" dirty="0">
                <a:uFill>
                  <a:solidFill>
                    <a:srgbClr val="000000"/>
                  </a:solidFill>
                </a:uFill>
              </a:rPr>
              <a:t> «За особые успехи в учении»</a:t>
            </a:r>
            <a:endParaRPr sz="1800" dirty="0"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585" y="125094"/>
            <a:ext cx="1521068" cy="720924"/>
          </a:xfrm>
          <a:prstGeom prst="rect">
            <a:avLst/>
          </a:prstGeom>
          <a:noFill/>
        </p:spPr>
      </p:pic>
      <p:pic>
        <p:nvPicPr>
          <p:cNvPr id="5122" name="Picture 2" descr="F:\2021-2022\ГИА в 2022 году\rssimg-848ef549c79467ff097ce59c1d1dcce3.jpeg"/>
          <p:cNvPicPr>
            <a:picLocks noChangeAspect="1" noChangeArrowheads="1"/>
          </p:cNvPicPr>
          <p:nvPr/>
        </p:nvPicPr>
        <p:blipFill rotWithShape="1">
          <a:blip r:embed="rId3" cstate="print"/>
          <a:srcRect l="20018" b="3148"/>
          <a:stretch/>
        </p:blipFill>
        <p:spPr bwMode="auto">
          <a:xfrm>
            <a:off x="151172" y="1344262"/>
            <a:ext cx="2010869" cy="1676400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E173220-C63C-41B5-9FD2-EA6F7C5962A6}"/>
              </a:ext>
            </a:extLst>
          </p:cNvPr>
          <p:cNvSpPr txBox="1"/>
          <p:nvPr/>
        </p:nvSpPr>
        <p:spPr>
          <a:xfrm>
            <a:off x="304800" y="1005708"/>
            <a:ext cx="21059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spc="-10" dirty="0">
                <a:solidFill>
                  <a:srgbClr val="C00000"/>
                </a:solidFill>
                <a:latin typeface="Arial Black"/>
                <a:cs typeface="Arial Black"/>
              </a:rPr>
              <a:t>1 степени</a:t>
            </a:r>
            <a:endParaRPr lang="ru-RU" sz="1600" dirty="0">
              <a:latin typeface="Arial Black"/>
              <a:cs typeface="Arial Black"/>
            </a:endParaRPr>
          </a:p>
        </p:txBody>
      </p:sp>
      <p:sp>
        <p:nvSpPr>
          <p:cNvPr id="11" name="object 21">
            <a:extLst>
              <a:ext uri="{FF2B5EF4-FFF2-40B4-BE49-F238E27FC236}">
                <a16:creationId xmlns:a16="http://schemas.microsoft.com/office/drawing/2014/main" id="{7465D313-4849-4DCC-9A82-438534DE23A5}"/>
              </a:ext>
            </a:extLst>
          </p:cNvPr>
          <p:cNvSpPr txBox="1"/>
          <p:nvPr/>
        </p:nvSpPr>
        <p:spPr>
          <a:xfrm>
            <a:off x="2560092" y="1166503"/>
            <a:ext cx="4267200" cy="112210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dirty="0">
                <a:solidFill>
                  <a:srgbClr val="333333"/>
                </a:solidFill>
                <a:latin typeface="Microsoft Sans Serif"/>
                <a:cs typeface="Microsoft Sans Serif"/>
              </a:rPr>
              <a:t>имеющим</a:t>
            </a:r>
            <a:r>
              <a:rPr spc="-13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pc="-35" dirty="0" err="1">
                <a:solidFill>
                  <a:srgbClr val="333333"/>
                </a:solidFill>
                <a:latin typeface="Microsoft Sans Serif"/>
                <a:cs typeface="Microsoft Sans Serif"/>
              </a:rPr>
              <a:t>итоговые</a:t>
            </a:r>
            <a:r>
              <a:rPr spc="-2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lang="ru-RU" spc="-75" dirty="0">
                <a:solidFill>
                  <a:srgbClr val="333333"/>
                </a:solidFill>
                <a:latin typeface="Microsoft Sans Serif"/>
                <a:cs typeface="Microsoft Sans Serif"/>
              </a:rPr>
              <a:t>отметки</a:t>
            </a:r>
            <a:r>
              <a:rPr spc="-15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pc="-10" dirty="0" err="1">
                <a:solidFill>
                  <a:srgbClr val="333333"/>
                </a:solidFill>
                <a:latin typeface="Microsoft Sans Serif"/>
                <a:cs typeface="Microsoft Sans Serif"/>
              </a:rPr>
              <a:t>успеваемости</a:t>
            </a:r>
            <a:r>
              <a:rPr lang="ru-RU" spc="-1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b="1" spc="-65" dirty="0">
                <a:solidFill>
                  <a:srgbClr val="9F090D"/>
                </a:solidFill>
                <a:latin typeface="Arial"/>
                <a:cs typeface="Arial"/>
              </a:rPr>
              <a:t>«отлично»</a:t>
            </a:r>
            <a:r>
              <a:rPr b="1" spc="-130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9F090D"/>
                </a:solidFill>
                <a:latin typeface="Arial"/>
                <a:cs typeface="Arial"/>
              </a:rPr>
              <a:t>по</a:t>
            </a:r>
            <a:r>
              <a:rPr b="1" spc="-135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b="1" spc="-90" dirty="0">
                <a:solidFill>
                  <a:srgbClr val="9F090D"/>
                </a:solidFill>
                <a:latin typeface="Arial"/>
                <a:cs typeface="Arial"/>
              </a:rPr>
              <a:t>всем</a:t>
            </a:r>
            <a:r>
              <a:rPr b="1" spc="-165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b="1" spc="-20" dirty="0">
                <a:solidFill>
                  <a:srgbClr val="9F090D"/>
                </a:solidFill>
                <a:latin typeface="Arial"/>
                <a:cs typeface="Arial"/>
              </a:rPr>
              <a:t>учебным</a:t>
            </a:r>
            <a:r>
              <a:rPr b="1" spc="-10" dirty="0">
                <a:solidFill>
                  <a:srgbClr val="9F090D"/>
                </a:solidFill>
                <a:latin typeface="Arial"/>
                <a:cs typeface="Arial"/>
              </a:rPr>
              <a:t> предметам</a:t>
            </a:r>
            <a:r>
              <a:rPr spc="-10" dirty="0">
                <a:solidFill>
                  <a:srgbClr val="9F090D"/>
                </a:solidFill>
                <a:latin typeface="Microsoft Sans Serif"/>
                <a:cs typeface="Microsoft Sans Serif"/>
              </a:rPr>
              <a:t>, </a:t>
            </a:r>
            <a:r>
              <a:rPr spc="-10" dirty="0">
                <a:solidFill>
                  <a:srgbClr val="333333"/>
                </a:solidFill>
                <a:latin typeface="Microsoft Sans Serif"/>
                <a:cs typeface="Microsoft Sans Serif"/>
              </a:rPr>
              <a:t>изучавшимся</a:t>
            </a:r>
            <a:r>
              <a:rPr spc="-7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333333"/>
                </a:solidFill>
                <a:latin typeface="Microsoft Sans Serif"/>
                <a:cs typeface="Microsoft Sans Serif"/>
              </a:rPr>
              <a:t>в</a:t>
            </a:r>
            <a:r>
              <a:rPr spc="-11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pc="-25" dirty="0">
                <a:solidFill>
                  <a:srgbClr val="333333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pc="-15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333333"/>
                </a:solidFill>
                <a:latin typeface="Microsoft Sans Serif"/>
                <a:cs typeface="Microsoft Sans Serif"/>
              </a:rPr>
              <a:t>с</a:t>
            </a:r>
            <a:r>
              <a:rPr spc="-5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pc="-10" dirty="0" err="1">
                <a:solidFill>
                  <a:srgbClr val="333333"/>
                </a:solidFill>
                <a:latin typeface="Microsoft Sans Serif"/>
                <a:cs typeface="Microsoft Sans Serif"/>
              </a:rPr>
              <a:t>учебным</a:t>
            </a:r>
            <a:r>
              <a:rPr spc="-9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pc="-10" dirty="0" err="1">
                <a:solidFill>
                  <a:srgbClr val="333333"/>
                </a:solidFill>
                <a:latin typeface="Microsoft Sans Serif"/>
                <a:cs typeface="Microsoft Sans Serif"/>
              </a:rPr>
              <a:t>планом</a:t>
            </a:r>
            <a:r>
              <a:rPr lang="ru-RU" spc="-10" dirty="0">
                <a:solidFill>
                  <a:srgbClr val="333333"/>
                </a:solidFill>
                <a:latin typeface="Microsoft Sans Serif"/>
                <a:cs typeface="Microsoft Sans Serif"/>
              </a:rPr>
              <a:t>;</a:t>
            </a:r>
            <a:endParaRPr dirty="0">
              <a:latin typeface="Microsoft Sans Serif"/>
              <a:cs typeface="Microsoft Sans Serif"/>
            </a:endParaRPr>
          </a:p>
        </p:txBody>
      </p:sp>
      <p:sp>
        <p:nvSpPr>
          <p:cNvPr id="12" name="object 26">
            <a:extLst>
              <a:ext uri="{FF2B5EF4-FFF2-40B4-BE49-F238E27FC236}">
                <a16:creationId xmlns:a16="http://schemas.microsoft.com/office/drawing/2014/main" id="{7EB9D7CE-82EC-411C-B370-A5B0A22CBA50}"/>
              </a:ext>
            </a:extLst>
          </p:cNvPr>
          <p:cNvSpPr txBox="1"/>
          <p:nvPr/>
        </p:nvSpPr>
        <p:spPr>
          <a:xfrm>
            <a:off x="2560092" y="2303816"/>
            <a:ext cx="4176215" cy="831894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5"/>
              </a:spcBef>
            </a:pPr>
            <a:r>
              <a:rPr b="1" spc="-50" dirty="0">
                <a:solidFill>
                  <a:srgbClr val="9F090D"/>
                </a:solidFill>
                <a:latin typeface="Arial"/>
                <a:cs typeface="Arial"/>
              </a:rPr>
              <a:t>получившим</a:t>
            </a:r>
            <a:r>
              <a:rPr b="1" spc="-105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333333"/>
                </a:solidFill>
                <a:latin typeface="Tahoma"/>
                <a:cs typeface="Tahoma"/>
              </a:rPr>
              <a:t>удовлетворительные</a:t>
            </a:r>
            <a:r>
              <a:rPr spc="-19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pc="-20" dirty="0">
                <a:solidFill>
                  <a:srgbClr val="333333"/>
                </a:solidFill>
                <a:latin typeface="Tahoma"/>
                <a:cs typeface="Tahoma"/>
              </a:rPr>
              <a:t>результаты </a:t>
            </a:r>
            <a:r>
              <a:rPr spc="-35" dirty="0">
                <a:solidFill>
                  <a:srgbClr val="333333"/>
                </a:solidFill>
                <a:latin typeface="Tahoma"/>
                <a:cs typeface="Tahoma"/>
              </a:rPr>
              <a:t>при</a:t>
            </a:r>
            <a:r>
              <a:rPr spc="-229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pc="-40" dirty="0">
                <a:solidFill>
                  <a:srgbClr val="333333"/>
                </a:solidFill>
                <a:latin typeface="Tahoma"/>
                <a:cs typeface="Tahoma"/>
              </a:rPr>
              <a:t>прохождении</a:t>
            </a:r>
            <a:r>
              <a:rPr spc="-3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333333"/>
                </a:solidFill>
                <a:latin typeface="Tahoma"/>
                <a:cs typeface="Tahoma"/>
              </a:rPr>
              <a:t>ГИА</a:t>
            </a:r>
            <a:r>
              <a:rPr spc="10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333333"/>
                </a:solidFill>
                <a:latin typeface="Tahoma"/>
                <a:cs typeface="Tahoma"/>
              </a:rPr>
              <a:t>и</a:t>
            </a:r>
            <a:r>
              <a:rPr spc="-9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b="1" spc="-10" dirty="0">
                <a:solidFill>
                  <a:srgbClr val="9F090D"/>
                </a:solidFill>
                <a:latin typeface="Arial"/>
                <a:cs typeface="Arial"/>
              </a:rPr>
              <a:t>набравшим</a:t>
            </a:r>
            <a:r>
              <a:rPr spc="-10" dirty="0">
                <a:solidFill>
                  <a:srgbClr val="9F090D"/>
                </a:solidFill>
                <a:latin typeface="Tahoma"/>
                <a:cs typeface="Tahoma"/>
              </a:rPr>
              <a:t>:</a:t>
            </a:r>
            <a:endParaRPr dirty="0">
              <a:latin typeface="Tahoma"/>
              <a:cs typeface="Tahom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2466AF-4C27-4191-AA28-E3C038E84063}"/>
              </a:ext>
            </a:extLst>
          </p:cNvPr>
          <p:cNvSpPr txBox="1"/>
          <p:nvPr/>
        </p:nvSpPr>
        <p:spPr>
          <a:xfrm>
            <a:off x="2614484" y="895893"/>
            <a:ext cx="34406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spc="-10" dirty="0">
                <a:solidFill>
                  <a:srgbClr val="C00000"/>
                </a:solidFill>
                <a:latin typeface="Arial Black"/>
                <a:cs typeface="Arial Black"/>
              </a:rPr>
              <a:t>КРИТЕРИИ:</a:t>
            </a:r>
            <a:endParaRPr lang="ru-RU" sz="1600" dirty="0">
              <a:latin typeface="Arial Black"/>
              <a:cs typeface="Arial Black"/>
            </a:endParaRPr>
          </a:p>
        </p:txBody>
      </p:sp>
      <p:sp>
        <p:nvSpPr>
          <p:cNvPr id="14" name="object 27">
            <a:extLst>
              <a:ext uri="{FF2B5EF4-FFF2-40B4-BE49-F238E27FC236}">
                <a16:creationId xmlns:a16="http://schemas.microsoft.com/office/drawing/2014/main" id="{8D274B06-B2F8-474E-B3E0-FC78B799F86A}"/>
              </a:ext>
            </a:extLst>
          </p:cNvPr>
          <p:cNvSpPr txBox="1"/>
          <p:nvPr/>
        </p:nvSpPr>
        <p:spPr>
          <a:xfrm>
            <a:off x="232549" y="3186236"/>
            <a:ext cx="6503758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1965" algn="l"/>
                <a:tab pos="4495800" algn="l"/>
              </a:tabLst>
            </a:pPr>
            <a:r>
              <a:rPr b="1" dirty="0">
                <a:solidFill>
                  <a:srgbClr val="9F090D"/>
                </a:solidFill>
                <a:latin typeface="Arial"/>
                <a:cs typeface="Arial"/>
              </a:rPr>
              <a:t>не</a:t>
            </a:r>
            <a:r>
              <a:rPr b="1" spc="125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9F090D"/>
                </a:solidFill>
                <a:latin typeface="Arial"/>
                <a:cs typeface="Arial"/>
              </a:rPr>
              <a:t>менее</a:t>
            </a:r>
            <a:r>
              <a:rPr b="1" spc="235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9F090D"/>
                </a:solidFill>
                <a:latin typeface="Arial"/>
                <a:cs typeface="Arial"/>
              </a:rPr>
              <a:t>70</a:t>
            </a:r>
            <a:r>
              <a:rPr b="1" spc="170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9F090D"/>
                </a:solidFill>
                <a:latin typeface="Arial"/>
                <a:cs typeface="Arial"/>
              </a:rPr>
              <a:t>баллов</a:t>
            </a:r>
            <a:r>
              <a:rPr b="1" spc="70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dirty="0" err="1">
                <a:solidFill>
                  <a:srgbClr val="333333"/>
                </a:solidFill>
                <a:latin typeface="Tahoma"/>
                <a:cs typeface="Tahoma"/>
              </a:rPr>
              <a:t>на</a:t>
            </a:r>
            <a:r>
              <a:rPr spc="22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pc="70" dirty="0">
                <a:solidFill>
                  <a:srgbClr val="333333"/>
                </a:solidFill>
                <a:latin typeface="Tahoma"/>
                <a:cs typeface="Tahoma"/>
              </a:rPr>
              <a:t>ЕГЭ</a:t>
            </a:r>
            <a:r>
              <a:rPr lang="ru-RU" spc="7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dirty="0" err="1">
                <a:solidFill>
                  <a:srgbClr val="333333"/>
                </a:solidFill>
                <a:latin typeface="Tahoma"/>
                <a:cs typeface="Tahoma"/>
              </a:rPr>
              <a:t>по</a:t>
            </a:r>
            <a:r>
              <a:rPr spc="1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pc="45" dirty="0">
                <a:solidFill>
                  <a:srgbClr val="333333"/>
                </a:solidFill>
                <a:latin typeface="Tahoma"/>
                <a:cs typeface="Tahoma"/>
              </a:rPr>
              <a:t>русскому</a:t>
            </a:r>
            <a:r>
              <a:rPr spc="19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pc="-10" dirty="0" err="1">
                <a:solidFill>
                  <a:srgbClr val="333333"/>
                </a:solidFill>
                <a:latin typeface="Tahoma"/>
                <a:cs typeface="Tahoma"/>
              </a:rPr>
              <a:t>языку</a:t>
            </a:r>
            <a:r>
              <a:rPr spc="-10" dirty="0">
                <a:solidFill>
                  <a:srgbClr val="333333"/>
                </a:solidFill>
                <a:latin typeface="Tahoma"/>
                <a:cs typeface="Tahoma"/>
              </a:rPr>
              <a:t>,</a:t>
            </a:r>
            <a:r>
              <a:rPr lang="ru-RU" spc="-1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b="1" dirty="0" err="1">
                <a:solidFill>
                  <a:srgbClr val="9F090D"/>
                </a:solidFill>
                <a:latin typeface="Tahoma"/>
                <a:cs typeface="Tahoma"/>
              </a:rPr>
              <a:t>не</a:t>
            </a:r>
            <a:r>
              <a:rPr b="1" spc="-20" dirty="0">
                <a:solidFill>
                  <a:srgbClr val="9F090D"/>
                </a:solidFill>
                <a:latin typeface="Tahoma"/>
                <a:cs typeface="Tahoma"/>
              </a:rPr>
              <a:t> </a:t>
            </a:r>
            <a:r>
              <a:rPr b="1" dirty="0">
                <a:solidFill>
                  <a:srgbClr val="9F090D"/>
                </a:solidFill>
                <a:latin typeface="Tahoma"/>
                <a:cs typeface="Tahoma"/>
              </a:rPr>
              <a:t>менее</a:t>
            </a:r>
            <a:r>
              <a:rPr b="1" spc="40" dirty="0">
                <a:solidFill>
                  <a:srgbClr val="9F090D"/>
                </a:solidFill>
                <a:latin typeface="Tahoma"/>
                <a:cs typeface="Tahoma"/>
              </a:rPr>
              <a:t> </a:t>
            </a:r>
            <a:r>
              <a:rPr b="1" dirty="0">
                <a:solidFill>
                  <a:srgbClr val="9F090D"/>
                </a:solidFill>
                <a:latin typeface="Tahoma"/>
                <a:cs typeface="Tahoma"/>
              </a:rPr>
              <a:t>70</a:t>
            </a:r>
            <a:r>
              <a:rPr b="1" spc="-20" dirty="0">
                <a:solidFill>
                  <a:srgbClr val="9F090D"/>
                </a:solidFill>
                <a:latin typeface="Tahoma"/>
                <a:cs typeface="Tahoma"/>
              </a:rPr>
              <a:t> </a:t>
            </a:r>
            <a:r>
              <a:rPr b="1" dirty="0">
                <a:solidFill>
                  <a:srgbClr val="9F090D"/>
                </a:solidFill>
                <a:latin typeface="Tahoma"/>
                <a:cs typeface="Tahoma"/>
              </a:rPr>
              <a:t>баллов</a:t>
            </a:r>
            <a:r>
              <a:rPr b="1" spc="-20" dirty="0">
                <a:solidFill>
                  <a:srgbClr val="9F090D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333333"/>
                </a:solidFill>
                <a:latin typeface="Tahoma"/>
                <a:cs typeface="Tahoma"/>
              </a:rPr>
              <a:t>по</a:t>
            </a:r>
            <a:r>
              <a:rPr spc="-3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333333"/>
                </a:solidFill>
                <a:latin typeface="Tahoma"/>
                <a:cs typeface="Tahoma"/>
              </a:rPr>
              <a:t>одному</a:t>
            </a:r>
            <a:r>
              <a:rPr spc="5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333333"/>
                </a:solidFill>
                <a:latin typeface="Tahoma"/>
                <a:cs typeface="Tahoma"/>
              </a:rPr>
              <a:t>из</a:t>
            </a:r>
            <a:r>
              <a:rPr spc="7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pc="-10" dirty="0">
                <a:solidFill>
                  <a:srgbClr val="333333"/>
                </a:solidFill>
                <a:latin typeface="Tahoma"/>
                <a:cs typeface="Tahoma"/>
              </a:rPr>
              <a:t>сдаваемых </a:t>
            </a:r>
            <a:r>
              <a:rPr dirty="0">
                <a:solidFill>
                  <a:srgbClr val="333333"/>
                </a:solidFill>
                <a:latin typeface="Tahoma"/>
                <a:cs typeface="Tahoma"/>
              </a:rPr>
              <a:t>предметов</a:t>
            </a:r>
            <a:r>
              <a:rPr spc="31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333333"/>
                </a:solidFill>
                <a:latin typeface="Tahoma"/>
                <a:cs typeface="Tahoma"/>
              </a:rPr>
              <a:t>или</a:t>
            </a:r>
            <a:r>
              <a:rPr spc="18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b="1" dirty="0">
                <a:solidFill>
                  <a:srgbClr val="9F090D"/>
                </a:solidFill>
                <a:latin typeface="Arial"/>
                <a:cs typeface="Arial"/>
              </a:rPr>
              <a:t>5</a:t>
            </a:r>
            <a:r>
              <a:rPr b="1" spc="185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9F090D"/>
                </a:solidFill>
                <a:latin typeface="Arial"/>
                <a:cs typeface="Arial"/>
              </a:rPr>
              <a:t>баллов</a:t>
            </a:r>
            <a:r>
              <a:rPr b="1" spc="165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spc="70" dirty="0">
                <a:solidFill>
                  <a:srgbClr val="333333"/>
                </a:solidFill>
                <a:latin typeface="Tahoma"/>
                <a:cs typeface="Tahoma"/>
              </a:rPr>
              <a:t>ЕГЭ</a:t>
            </a:r>
            <a:r>
              <a:rPr lang="ru-RU" spc="7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dirty="0" err="1">
                <a:solidFill>
                  <a:srgbClr val="333333"/>
                </a:solidFill>
                <a:latin typeface="Tahoma"/>
                <a:cs typeface="Tahoma"/>
              </a:rPr>
              <a:t>по</a:t>
            </a:r>
            <a:r>
              <a:rPr spc="3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333333"/>
                </a:solidFill>
                <a:latin typeface="Tahoma"/>
                <a:cs typeface="Tahoma"/>
              </a:rPr>
              <a:t>математике</a:t>
            </a:r>
            <a:r>
              <a:rPr spc="21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333333"/>
                </a:solidFill>
                <a:latin typeface="Tahoma"/>
                <a:cs typeface="Tahoma"/>
              </a:rPr>
              <a:t>базовой,</a:t>
            </a:r>
            <a:r>
              <a:rPr spc="4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333333"/>
                </a:solidFill>
                <a:latin typeface="Tahoma"/>
                <a:cs typeface="Tahoma"/>
              </a:rPr>
              <a:t>а</a:t>
            </a:r>
            <a:r>
              <a:rPr spc="10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333333"/>
                </a:solidFill>
                <a:latin typeface="Tahoma"/>
                <a:cs typeface="Tahoma"/>
              </a:rPr>
              <a:t>также</a:t>
            </a:r>
            <a:r>
              <a:rPr spc="10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b="1" dirty="0">
                <a:solidFill>
                  <a:srgbClr val="9F090D"/>
                </a:solidFill>
                <a:latin typeface="Arial"/>
                <a:cs typeface="Arial"/>
              </a:rPr>
              <a:t>не</a:t>
            </a:r>
            <a:r>
              <a:rPr b="1" spc="190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9F090D"/>
                </a:solidFill>
                <a:latin typeface="Arial"/>
                <a:cs typeface="Arial"/>
              </a:rPr>
              <a:t>менее</a:t>
            </a:r>
            <a:r>
              <a:rPr b="1" spc="175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9F090D"/>
                </a:solidFill>
                <a:latin typeface="Arial"/>
                <a:cs typeface="Arial"/>
              </a:rPr>
              <a:t>70</a:t>
            </a:r>
            <a:r>
              <a:rPr b="1" spc="155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b="1" spc="-10" dirty="0" err="1">
                <a:solidFill>
                  <a:srgbClr val="9F090D"/>
                </a:solidFill>
                <a:latin typeface="Arial"/>
                <a:cs typeface="Arial"/>
              </a:rPr>
              <a:t>баллов</a:t>
            </a:r>
            <a:r>
              <a:rPr lang="ru-RU" b="1" spc="-10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dirty="0" err="1">
                <a:solidFill>
                  <a:srgbClr val="333333"/>
                </a:solidFill>
                <a:latin typeface="Tahoma"/>
                <a:cs typeface="Tahoma"/>
              </a:rPr>
              <a:t>по</a:t>
            </a:r>
            <a:r>
              <a:rPr spc="15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pc="80" dirty="0">
                <a:solidFill>
                  <a:srgbClr val="333333"/>
                </a:solidFill>
                <a:latin typeface="Tahoma"/>
                <a:cs typeface="Tahoma"/>
              </a:rPr>
              <a:t>сдаваемому</a:t>
            </a:r>
            <a:r>
              <a:rPr spc="30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333333"/>
                </a:solidFill>
                <a:latin typeface="Tahoma"/>
                <a:cs typeface="Tahoma"/>
              </a:rPr>
              <a:t>обязательному</a:t>
            </a:r>
            <a:r>
              <a:rPr spc="44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333333"/>
                </a:solidFill>
                <a:latin typeface="Tahoma"/>
                <a:cs typeface="Tahoma"/>
              </a:rPr>
              <a:t>учебному</a:t>
            </a:r>
            <a:r>
              <a:rPr spc="35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pc="-10" dirty="0">
                <a:solidFill>
                  <a:srgbClr val="333333"/>
                </a:solidFill>
                <a:latin typeface="Tahoma"/>
                <a:cs typeface="Tahoma"/>
              </a:rPr>
              <a:t>предмету </a:t>
            </a:r>
            <a:r>
              <a:rPr dirty="0">
                <a:solidFill>
                  <a:srgbClr val="333333"/>
                </a:solidFill>
                <a:latin typeface="Tahoma"/>
                <a:cs typeface="Tahoma"/>
              </a:rPr>
              <a:t>в</a:t>
            </a:r>
            <a:r>
              <a:rPr spc="-6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pc="70" dirty="0">
                <a:solidFill>
                  <a:srgbClr val="333333"/>
                </a:solidFill>
                <a:latin typeface="Tahoma"/>
                <a:cs typeface="Tahoma"/>
              </a:rPr>
              <a:t>форме</a:t>
            </a:r>
            <a:r>
              <a:rPr spc="10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pc="70" dirty="0">
                <a:solidFill>
                  <a:srgbClr val="333333"/>
                </a:solidFill>
                <a:latin typeface="Tahoma"/>
                <a:cs typeface="Tahoma"/>
              </a:rPr>
              <a:t>ЕГЭ</a:t>
            </a:r>
            <a:endParaRPr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632263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-20021" y="88245"/>
            <a:ext cx="6743700" cy="6471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910715" algn="ctr">
              <a:lnSpc>
                <a:spcPts val="2640"/>
              </a:lnSpc>
              <a:spcBef>
                <a:spcPts val="75"/>
              </a:spcBef>
              <a:tabLst>
                <a:tab pos="2646997" algn="l"/>
                <a:tab pos="3883343" algn="l"/>
              </a:tabLst>
            </a:pPr>
            <a:r>
              <a:rPr sz="2100" spc="-559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1800" spc="79" dirty="0">
                <a:uFill>
                  <a:solidFill>
                    <a:srgbClr val="000000"/>
                  </a:solidFill>
                </a:uFill>
              </a:rPr>
              <a:t>МЕДАЛЬ</a:t>
            </a:r>
            <a:br>
              <a:rPr lang="ru-RU" sz="1800" spc="79" dirty="0">
                <a:uFill>
                  <a:solidFill>
                    <a:srgbClr val="000000"/>
                  </a:solidFill>
                </a:uFill>
              </a:rPr>
            </a:br>
            <a:r>
              <a:rPr lang="ru-RU" sz="1800" spc="79" dirty="0">
                <a:uFill>
                  <a:solidFill>
                    <a:srgbClr val="000000"/>
                  </a:solidFill>
                </a:uFill>
              </a:rPr>
              <a:t> «За особые успехи в учении»</a:t>
            </a:r>
            <a:endParaRPr sz="1800" dirty="0"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585" y="125094"/>
            <a:ext cx="1521068" cy="720924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E173220-C63C-41B5-9FD2-EA6F7C5962A6}"/>
              </a:ext>
            </a:extLst>
          </p:cNvPr>
          <p:cNvSpPr txBox="1"/>
          <p:nvPr/>
        </p:nvSpPr>
        <p:spPr>
          <a:xfrm>
            <a:off x="304800" y="1005708"/>
            <a:ext cx="21059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spc="-10" dirty="0">
                <a:solidFill>
                  <a:srgbClr val="C00000"/>
                </a:solidFill>
                <a:latin typeface="Arial Black"/>
                <a:cs typeface="Arial Black"/>
              </a:rPr>
              <a:t>2 степени</a:t>
            </a:r>
            <a:endParaRPr lang="ru-RU" sz="1600" dirty="0">
              <a:latin typeface="Arial Black"/>
              <a:cs typeface="Arial Black"/>
            </a:endParaRPr>
          </a:p>
        </p:txBody>
      </p:sp>
      <p:sp>
        <p:nvSpPr>
          <p:cNvPr id="11" name="object 21">
            <a:extLst>
              <a:ext uri="{FF2B5EF4-FFF2-40B4-BE49-F238E27FC236}">
                <a16:creationId xmlns:a16="http://schemas.microsoft.com/office/drawing/2014/main" id="{7465D313-4849-4DCC-9A82-438534DE23A5}"/>
              </a:ext>
            </a:extLst>
          </p:cNvPr>
          <p:cNvSpPr txBox="1"/>
          <p:nvPr/>
        </p:nvSpPr>
        <p:spPr>
          <a:xfrm>
            <a:off x="1905000" y="1166503"/>
            <a:ext cx="4922292" cy="112210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dirty="0">
                <a:solidFill>
                  <a:srgbClr val="333333"/>
                </a:solidFill>
                <a:latin typeface="Microsoft Sans Serif"/>
                <a:cs typeface="Microsoft Sans Serif"/>
              </a:rPr>
              <a:t>имеющим</a:t>
            </a:r>
            <a:r>
              <a:rPr spc="-13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pc="-35" dirty="0" err="1">
                <a:solidFill>
                  <a:srgbClr val="333333"/>
                </a:solidFill>
                <a:latin typeface="Microsoft Sans Serif"/>
                <a:cs typeface="Microsoft Sans Serif"/>
              </a:rPr>
              <a:t>итоговые</a:t>
            </a:r>
            <a:r>
              <a:rPr spc="-2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pc="-75" dirty="0">
                <a:solidFill>
                  <a:srgbClr val="333333"/>
                </a:solidFill>
                <a:latin typeface="Microsoft Sans Serif"/>
                <a:cs typeface="Microsoft Sans Serif"/>
              </a:rPr>
              <a:t>о</a:t>
            </a:r>
            <a:r>
              <a:rPr lang="ru-RU" spc="-75" dirty="0" err="1">
                <a:solidFill>
                  <a:srgbClr val="333333"/>
                </a:solidFill>
                <a:latin typeface="Microsoft Sans Serif"/>
                <a:cs typeface="Microsoft Sans Serif"/>
              </a:rPr>
              <a:t>тметки</a:t>
            </a:r>
            <a:r>
              <a:rPr spc="-15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pc="-10" dirty="0" err="1">
                <a:solidFill>
                  <a:srgbClr val="333333"/>
                </a:solidFill>
                <a:latin typeface="Microsoft Sans Serif"/>
                <a:cs typeface="Microsoft Sans Serif"/>
              </a:rPr>
              <a:t>успеваемости</a:t>
            </a:r>
            <a:r>
              <a:rPr lang="ru-RU" spc="-1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b="1" spc="-65" dirty="0">
                <a:solidFill>
                  <a:srgbClr val="9F090D"/>
                </a:solidFill>
                <a:latin typeface="Arial"/>
                <a:cs typeface="Arial"/>
              </a:rPr>
              <a:t>«отлично»</a:t>
            </a:r>
            <a:r>
              <a:rPr b="1" spc="-130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lang="ru-RU" b="1" spc="-130" dirty="0">
                <a:solidFill>
                  <a:srgbClr val="9F090D"/>
                </a:solidFill>
                <a:latin typeface="Arial"/>
                <a:cs typeface="Arial"/>
              </a:rPr>
              <a:t>и не более двух отметок «хорошо» п</a:t>
            </a:r>
            <a:r>
              <a:rPr b="1" dirty="0">
                <a:solidFill>
                  <a:srgbClr val="9F090D"/>
                </a:solidFill>
                <a:latin typeface="Arial"/>
                <a:cs typeface="Arial"/>
              </a:rPr>
              <a:t>о</a:t>
            </a:r>
            <a:r>
              <a:rPr b="1" spc="-135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b="1" spc="-90" dirty="0">
                <a:solidFill>
                  <a:srgbClr val="9F090D"/>
                </a:solidFill>
                <a:latin typeface="Arial"/>
                <a:cs typeface="Arial"/>
              </a:rPr>
              <a:t>всем</a:t>
            </a:r>
            <a:r>
              <a:rPr b="1" spc="-165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b="1" spc="-20" dirty="0">
                <a:solidFill>
                  <a:srgbClr val="9F090D"/>
                </a:solidFill>
                <a:latin typeface="Arial"/>
                <a:cs typeface="Arial"/>
              </a:rPr>
              <a:t>учебным</a:t>
            </a:r>
            <a:r>
              <a:rPr b="1" spc="-10" dirty="0">
                <a:solidFill>
                  <a:srgbClr val="9F090D"/>
                </a:solidFill>
                <a:latin typeface="Arial"/>
                <a:cs typeface="Arial"/>
              </a:rPr>
              <a:t> предметам</a:t>
            </a:r>
            <a:r>
              <a:rPr spc="-10" dirty="0">
                <a:solidFill>
                  <a:srgbClr val="9F090D"/>
                </a:solidFill>
                <a:latin typeface="Microsoft Sans Serif"/>
                <a:cs typeface="Microsoft Sans Serif"/>
              </a:rPr>
              <a:t>, </a:t>
            </a:r>
            <a:r>
              <a:rPr spc="-10" dirty="0">
                <a:solidFill>
                  <a:srgbClr val="333333"/>
                </a:solidFill>
                <a:latin typeface="Microsoft Sans Serif"/>
                <a:cs typeface="Microsoft Sans Serif"/>
              </a:rPr>
              <a:t>изучавшимся</a:t>
            </a:r>
            <a:r>
              <a:rPr spc="-7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333333"/>
                </a:solidFill>
                <a:latin typeface="Microsoft Sans Serif"/>
                <a:cs typeface="Microsoft Sans Serif"/>
              </a:rPr>
              <a:t>в</a:t>
            </a:r>
            <a:r>
              <a:rPr spc="-11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pc="-25" dirty="0">
                <a:solidFill>
                  <a:srgbClr val="333333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pc="-15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333333"/>
                </a:solidFill>
                <a:latin typeface="Microsoft Sans Serif"/>
                <a:cs typeface="Microsoft Sans Serif"/>
              </a:rPr>
              <a:t>с</a:t>
            </a:r>
            <a:r>
              <a:rPr spc="-5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pc="-10" dirty="0" err="1">
                <a:solidFill>
                  <a:srgbClr val="333333"/>
                </a:solidFill>
                <a:latin typeface="Microsoft Sans Serif"/>
                <a:cs typeface="Microsoft Sans Serif"/>
              </a:rPr>
              <a:t>учебным</a:t>
            </a:r>
            <a:r>
              <a:rPr spc="-9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pc="-10" dirty="0" err="1">
                <a:solidFill>
                  <a:srgbClr val="333333"/>
                </a:solidFill>
                <a:latin typeface="Microsoft Sans Serif"/>
                <a:cs typeface="Microsoft Sans Serif"/>
              </a:rPr>
              <a:t>планом</a:t>
            </a:r>
            <a:r>
              <a:rPr lang="ru-RU" spc="-10" dirty="0">
                <a:solidFill>
                  <a:srgbClr val="333333"/>
                </a:solidFill>
                <a:latin typeface="Microsoft Sans Serif"/>
                <a:cs typeface="Microsoft Sans Serif"/>
              </a:rPr>
              <a:t>;</a:t>
            </a:r>
            <a:endParaRPr dirty="0">
              <a:latin typeface="Microsoft Sans Serif"/>
              <a:cs typeface="Microsoft Sans Serif"/>
            </a:endParaRPr>
          </a:p>
        </p:txBody>
      </p:sp>
      <p:sp>
        <p:nvSpPr>
          <p:cNvPr id="12" name="object 26">
            <a:extLst>
              <a:ext uri="{FF2B5EF4-FFF2-40B4-BE49-F238E27FC236}">
                <a16:creationId xmlns:a16="http://schemas.microsoft.com/office/drawing/2014/main" id="{7EB9D7CE-82EC-411C-B370-A5B0A22CBA50}"/>
              </a:ext>
            </a:extLst>
          </p:cNvPr>
          <p:cNvSpPr txBox="1"/>
          <p:nvPr/>
        </p:nvSpPr>
        <p:spPr>
          <a:xfrm>
            <a:off x="1905000" y="2490946"/>
            <a:ext cx="4481015" cy="831894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5"/>
              </a:spcBef>
            </a:pPr>
            <a:r>
              <a:rPr b="1" spc="-50" dirty="0">
                <a:solidFill>
                  <a:srgbClr val="9F090D"/>
                </a:solidFill>
                <a:latin typeface="Arial"/>
                <a:cs typeface="Arial"/>
              </a:rPr>
              <a:t>получившим</a:t>
            </a:r>
            <a:r>
              <a:rPr b="1" spc="-105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333333"/>
                </a:solidFill>
                <a:latin typeface="Tahoma"/>
                <a:cs typeface="Tahoma"/>
              </a:rPr>
              <a:t>удовлетворительные</a:t>
            </a:r>
            <a:r>
              <a:rPr spc="-19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pc="-20" dirty="0">
                <a:solidFill>
                  <a:srgbClr val="333333"/>
                </a:solidFill>
                <a:latin typeface="Tahoma"/>
                <a:cs typeface="Tahoma"/>
              </a:rPr>
              <a:t>результаты </a:t>
            </a:r>
            <a:r>
              <a:rPr spc="-35" dirty="0">
                <a:solidFill>
                  <a:srgbClr val="333333"/>
                </a:solidFill>
                <a:latin typeface="Tahoma"/>
                <a:cs typeface="Tahoma"/>
              </a:rPr>
              <a:t>при</a:t>
            </a:r>
            <a:r>
              <a:rPr spc="-229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pc="-40" dirty="0">
                <a:solidFill>
                  <a:srgbClr val="333333"/>
                </a:solidFill>
                <a:latin typeface="Tahoma"/>
                <a:cs typeface="Tahoma"/>
              </a:rPr>
              <a:t>прохождении</a:t>
            </a:r>
            <a:r>
              <a:rPr spc="-3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333333"/>
                </a:solidFill>
                <a:latin typeface="Tahoma"/>
                <a:cs typeface="Tahoma"/>
              </a:rPr>
              <a:t>ГИА</a:t>
            </a:r>
            <a:r>
              <a:rPr spc="10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333333"/>
                </a:solidFill>
                <a:latin typeface="Tahoma"/>
                <a:cs typeface="Tahoma"/>
              </a:rPr>
              <a:t>и</a:t>
            </a:r>
            <a:r>
              <a:rPr spc="-9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b="1" spc="-10" dirty="0">
                <a:solidFill>
                  <a:srgbClr val="9F090D"/>
                </a:solidFill>
                <a:latin typeface="Arial"/>
                <a:cs typeface="Arial"/>
              </a:rPr>
              <a:t>набравшим</a:t>
            </a:r>
            <a:r>
              <a:rPr spc="-10" dirty="0">
                <a:solidFill>
                  <a:srgbClr val="9F090D"/>
                </a:solidFill>
                <a:latin typeface="Tahoma"/>
                <a:cs typeface="Tahoma"/>
              </a:rPr>
              <a:t>:</a:t>
            </a:r>
            <a:endParaRPr dirty="0">
              <a:latin typeface="Tahoma"/>
              <a:cs typeface="Tahom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2466AF-4C27-4191-AA28-E3C038E84063}"/>
              </a:ext>
            </a:extLst>
          </p:cNvPr>
          <p:cNvSpPr txBox="1"/>
          <p:nvPr/>
        </p:nvSpPr>
        <p:spPr>
          <a:xfrm>
            <a:off x="2614484" y="895893"/>
            <a:ext cx="34406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spc="-10" dirty="0">
                <a:solidFill>
                  <a:srgbClr val="C00000"/>
                </a:solidFill>
                <a:latin typeface="Arial Black"/>
                <a:cs typeface="Arial Black"/>
              </a:rPr>
              <a:t>КРИТЕРИИ:</a:t>
            </a:r>
            <a:endParaRPr lang="ru-RU" sz="1600" dirty="0">
              <a:latin typeface="Arial Black"/>
              <a:cs typeface="Arial Black"/>
            </a:endParaRPr>
          </a:p>
        </p:txBody>
      </p:sp>
      <p:sp>
        <p:nvSpPr>
          <p:cNvPr id="14" name="object 27">
            <a:extLst>
              <a:ext uri="{FF2B5EF4-FFF2-40B4-BE49-F238E27FC236}">
                <a16:creationId xmlns:a16="http://schemas.microsoft.com/office/drawing/2014/main" id="{8D274B06-B2F8-474E-B3E0-FC78B799F86A}"/>
              </a:ext>
            </a:extLst>
          </p:cNvPr>
          <p:cNvSpPr txBox="1"/>
          <p:nvPr/>
        </p:nvSpPr>
        <p:spPr>
          <a:xfrm>
            <a:off x="177121" y="3400906"/>
            <a:ext cx="650375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1965" algn="l"/>
                <a:tab pos="4495800" algn="l"/>
              </a:tabLst>
            </a:pPr>
            <a:r>
              <a:rPr b="1" dirty="0">
                <a:solidFill>
                  <a:srgbClr val="9F090D"/>
                </a:solidFill>
                <a:latin typeface="Arial"/>
                <a:cs typeface="Arial"/>
              </a:rPr>
              <a:t>не</a:t>
            </a:r>
            <a:r>
              <a:rPr b="1" spc="125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9F090D"/>
                </a:solidFill>
                <a:latin typeface="Arial"/>
                <a:cs typeface="Arial"/>
              </a:rPr>
              <a:t>менее</a:t>
            </a:r>
            <a:r>
              <a:rPr b="1" spc="235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lang="ru-RU" b="1" dirty="0">
                <a:solidFill>
                  <a:srgbClr val="9F090D"/>
                </a:solidFill>
                <a:latin typeface="Arial"/>
                <a:cs typeface="Arial"/>
              </a:rPr>
              <a:t>6</a:t>
            </a:r>
            <a:r>
              <a:rPr b="1" dirty="0">
                <a:solidFill>
                  <a:srgbClr val="9F090D"/>
                </a:solidFill>
                <a:latin typeface="Arial"/>
                <a:cs typeface="Arial"/>
              </a:rPr>
              <a:t>0</a:t>
            </a:r>
            <a:r>
              <a:rPr b="1" spc="170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9F090D"/>
                </a:solidFill>
                <a:latin typeface="Arial"/>
                <a:cs typeface="Arial"/>
              </a:rPr>
              <a:t>баллов</a:t>
            </a:r>
            <a:r>
              <a:rPr b="1" spc="70" dirty="0">
                <a:solidFill>
                  <a:srgbClr val="9F090D"/>
                </a:solidFill>
                <a:latin typeface="Arial"/>
                <a:cs typeface="Arial"/>
              </a:rPr>
              <a:t> </a:t>
            </a:r>
            <a:r>
              <a:rPr dirty="0" err="1">
                <a:solidFill>
                  <a:srgbClr val="333333"/>
                </a:solidFill>
                <a:latin typeface="Tahoma"/>
                <a:cs typeface="Tahoma"/>
              </a:rPr>
              <a:t>на</a:t>
            </a:r>
            <a:r>
              <a:rPr spc="22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pc="70" dirty="0">
                <a:solidFill>
                  <a:srgbClr val="333333"/>
                </a:solidFill>
                <a:latin typeface="Tahoma"/>
                <a:cs typeface="Tahoma"/>
              </a:rPr>
              <a:t>ЕГЭ</a:t>
            </a:r>
            <a:r>
              <a:rPr lang="ru-RU" spc="7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dirty="0" err="1">
                <a:solidFill>
                  <a:srgbClr val="333333"/>
                </a:solidFill>
                <a:latin typeface="Tahoma"/>
                <a:cs typeface="Tahoma"/>
              </a:rPr>
              <a:t>по</a:t>
            </a:r>
            <a:r>
              <a:rPr spc="1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pc="45" dirty="0">
                <a:solidFill>
                  <a:srgbClr val="333333"/>
                </a:solidFill>
                <a:latin typeface="Tahoma"/>
                <a:cs typeface="Tahoma"/>
              </a:rPr>
              <a:t>русскому</a:t>
            </a:r>
            <a:r>
              <a:rPr spc="19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pc="-10" dirty="0" err="1">
                <a:solidFill>
                  <a:srgbClr val="333333"/>
                </a:solidFill>
                <a:latin typeface="Tahoma"/>
                <a:cs typeface="Tahoma"/>
              </a:rPr>
              <a:t>языку</a:t>
            </a:r>
            <a:r>
              <a:rPr spc="-10" dirty="0">
                <a:solidFill>
                  <a:srgbClr val="333333"/>
                </a:solidFill>
                <a:latin typeface="Tahoma"/>
                <a:cs typeface="Tahoma"/>
              </a:rPr>
              <a:t>,</a:t>
            </a:r>
            <a:r>
              <a:rPr lang="ru-RU" spc="-1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b="1" dirty="0" err="1">
                <a:solidFill>
                  <a:srgbClr val="9F090D"/>
                </a:solidFill>
                <a:latin typeface="Tahoma"/>
                <a:cs typeface="Tahoma"/>
              </a:rPr>
              <a:t>не</a:t>
            </a:r>
            <a:r>
              <a:rPr b="1" spc="-20" dirty="0">
                <a:solidFill>
                  <a:srgbClr val="9F090D"/>
                </a:solidFill>
                <a:latin typeface="Tahoma"/>
                <a:cs typeface="Tahoma"/>
              </a:rPr>
              <a:t> </a:t>
            </a:r>
            <a:r>
              <a:rPr b="1" dirty="0" err="1">
                <a:solidFill>
                  <a:srgbClr val="9F090D"/>
                </a:solidFill>
                <a:latin typeface="Tahoma"/>
                <a:cs typeface="Tahoma"/>
              </a:rPr>
              <a:t>менее</a:t>
            </a:r>
            <a:r>
              <a:rPr b="1" spc="40" dirty="0">
                <a:solidFill>
                  <a:srgbClr val="9F090D"/>
                </a:solidFill>
                <a:latin typeface="Tahoma"/>
                <a:cs typeface="Tahoma"/>
              </a:rPr>
              <a:t> </a:t>
            </a:r>
            <a:r>
              <a:rPr lang="ru-RU" b="1" dirty="0">
                <a:solidFill>
                  <a:srgbClr val="9F090D"/>
                </a:solidFill>
                <a:latin typeface="Tahoma"/>
                <a:cs typeface="Tahoma"/>
              </a:rPr>
              <a:t>6</a:t>
            </a:r>
            <a:r>
              <a:rPr b="1" dirty="0">
                <a:solidFill>
                  <a:srgbClr val="9F090D"/>
                </a:solidFill>
                <a:latin typeface="Tahoma"/>
                <a:cs typeface="Tahoma"/>
              </a:rPr>
              <a:t>0</a:t>
            </a:r>
            <a:r>
              <a:rPr b="1" spc="-20" dirty="0">
                <a:solidFill>
                  <a:srgbClr val="9F090D"/>
                </a:solidFill>
                <a:latin typeface="Tahoma"/>
                <a:cs typeface="Tahoma"/>
              </a:rPr>
              <a:t> </a:t>
            </a:r>
            <a:r>
              <a:rPr b="1" dirty="0">
                <a:solidFill>
                  <a:srgbClr val="9F090D"/>
                </a:solidFill>
                <a:latin typeface="Tahoma"/>
                <a:cs typeface="Tahoma"/>
              </a:rPr>
              <a:t>баллов</a:t>
            </a:r>
            <a:r>
              <a:rPr b="1" spc="-20" dirty="0">
                <a:solidFill>
                  <a:srgbClr val="9F090D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333333"/>
                </a:solidFill>
                <a:latin typeface="Tahoma"/>
                <a:cs typeface="Tahoma"/>
              </a:rPr>
              <a:t>по</a:t>
            </a:r>
            <a:r>
              <a:rPr spc="-3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333333"/>
                </a:solidFill>
                <a:latin typeface="Tahoma"/>
                <a:cs typeface="Tahoma"/>
              </a:rPr>
              <a:t>одному</a:t>
            </a:r>
            <a:r>
              <a:rPr spc="5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333333"/>
                </a:solidFill>
                <a:latin typeface="Tahoma"/>
                <a:cs typeface="Tahoma"/>
              </a:rPr>
              <a:t>из</a:t>
            </a:r>
            <a:r>
              <a:rPr spc="7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pc="-10" dirty="0" err="1">
                <a:solidFill>
                  <a:srgbClr val="333333"/>
                </a:solidFill>
                <a:latin typeface="Tahoma"/>
                <a:cs typeface="Tahoma"/>
              </a:rPr>
              <a:t>сдаваемых</a:t>
            </a:r>
            <a:r>
              <a:rPr spc="-1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dirty="0" err="1">
                <a:solidFill>
                  <a:srgbClr val="333333"/>
                </a:solidFill>
                <a:latin typeface="Tahoma"/>
                <a:cs typeface="Tahoma"/>
              </a:rPr>
              <a:t>предметов</a:t>
            </a:r>
            <a:endParaRPr dirty="0">
              <a:latin typeface="Tahoma"/>
              <a:cs typeface="Tahoma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6713728E-8BCF-4A89-942E-3E559844C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17" y="1356708"/>
            <a:ext cx="1706636" cy="142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418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00252" y="261464"/>
            <a:ext cx="4710988" cy="356347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2250" b="0" u="heavy" spc="-6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2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Выставление отметок в аттестат</a:t>
            </a:r>
            <a:endParaRPr sz="22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6760" y="79176"/>
            <a:ext cx="1521068" cy="720924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3F91D5-CBB5-4CAE-A7A9-2B84797D100B}"/>
              </a:ext>
            </a:extLst>
          </p:cNvPr>
          <p:cNvSpPr txBox="1"/>
          <p:nvPr/>
        </p:nvSpPr>
        <p:spPr>
          <a:xfrm>
            <a:off x="907294" y="1048256"/>
            <a:ext cx="549350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Среднее арифметическое путём математического округления:</a:t>
            </a:r>
          </a:p>
          <a:p>
            <a:pPr algn="just"/>
            <a:endParaRPr lang="ru-RU" sz="2400" b="1" dirty="0"/>
          </a:p>
          <a:p>
            <a:pPr algn="just"/>
            <a:r>
              <a:rPr lang="ru-RU" sz="2400" b="1" dirty="0"/>
              <a:t>1, 2 полугодие, год 10 класса</a:t>
            </a:r>
          </a:p>
          <a:p>
            <a:pPr algn="just"/>
            <a:r>
              <a:rPr lang="ru-RU" sz="2400" b="1" dirty="0"/>
              <a:t>1, 2, полугодие, год 11 класса</a:t>
            </a:r>
          </a:p>
          <a:p>
            <a:pPr algn="just"/>
            <a:endParaRPr lang="ru-RU" sz="2400" b="1" dirty="0"/>
          </a:p>
          <a:p>
            <a:pPr algn="just"/>
            <a:r>
              <a:rPr lang="ru-RU" sz="2400" b="1" dirty="0"/>
              <a:t>Например:    3, 3, 3, 4, 4, 4 = 3,5  = </a:t>
            </a:r>
            <a:r>
              <a:rPr lang="ru-RU" sz="2400" b="1" dirty="0">
                <a:solidFill>
                  <a:srgbClr val="FF0000"/>
                </a:solidFill>
              </a:rPr>
              <a:t>4</a:t>
            </a:r>
          </a:p>
          <a:p>
            <a:pPr algn="just"/>
            <a:r>
              <a:rPr lang="ru-RU" sz="2400" b="1" dirty="0"/>
              <a:t>                      3, 3, 3, 3, 4, 4 = 3,3  = </a:t>
            </a:r>
            <a:r>
              <a:rPr lang="ru-RU" sz="2400" b="1" dirty="0">
                <a:solidFill>
                  <a:srgbClr val="FF0000"/>
                </a:solidFill>
              </a:rPr>
              <a:t>3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2886" y="1328516"/>
            <a:ext cx="5894069" cy="2122536"/>
          </a:xfrm>
          <a:prstGeom prst="rect">
            <a:avLst/>
          </a:prstGeom>
        </p:spPr>
        <p:txBody>
          <a:bodyPr vert="horz" wrap="square" lIns="0" tIns="100489" rIns="0" bIns="0" rtlCol="0">
            <a:spAutoFit/>
          </a:bodyPr>
          <a:lstStyle/>
          <a:p>
            <a:pPr marL="139541">
              <a:spcBef>
                <a:spcPts val="791"/>
              </a:spcBef>
            </a:pPr>
            <a:r>
              <a:rPr sz="1350" b="1" u="heavy" spc="-19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fipi.ru</a:t>
            </a:r>
            <a:r>
              <a:rPr sz="1350" b="1" spc="-19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350" b="1" spc="-26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350" b="1" spc="-4" dirty="0">
                <a:solidFill>
                  <a:srgbClr val="404040"/>
                </a:solidFill>
                <a:latin typeface="Georgia"/>
                <a:cs typeface="Georgia"/>
              </a:rPr>
              <a:t>Федеральный </a:t>
            </a:r>
            <a:r>
              <a:rPr sz="1350" b="1" spc="53" dirty="0">
                <a:solidFill>
                  <a:srgbClr val="404040"/>
                </a:solidFill>
                <a:latin typeface="Georgia"/>
                <a:cs typeface="Georgia"/>
              </a:rPr>
              <a:t>институт </a:t>
            </a:r>
            <a:r>
              <a:rPr sz="1350" b="1" spc="15" dirty="0">
                <a:solidFill>
                  <a:srgbClr val="404040"/>
                </a:solidFill>
                <a:latin typeface="Georgia"/>
                <a:cs typeface="Georgia"/>
              </a:rPr>
              <a:t>педагогических</a:t>
            </a:r>
            <a:r>
              <a:rPr sz="1350" b="1" spc="293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350" b="1" spc="-8" dirty="0">
                <a:solidFill>
                  <a:srgbClr val="404040"/>
                </a:solidFill>
                <a:latin typeface="Georgia"/>
                <a:cs typeface="Georgia"/>
              </a:rPr>
              <a:t>измерений</a:t>
            </a:r>
            <a:endParaRPr sz="1350" dirty="0">
              <a:latin typeface="Georgia"/>
              <a:cs typeface="Georgia"/>
            </a:endParaRPr>
          </a:p>
          <a:p>
            <a:pPr algn="ctr">
              <a:spcBef>
                <a:spcPts val="724"/>
              </a:spcBef>
              <a:tabLst>
                <a:tab pos="4353878" algn="l"/>
              </a:tabLst>
            </a:pPr>
            <a:r>
              <a:rPr sz="1350" b="1" u="heavy" spc="-11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ege.edu.ru</a:t>
            </a:r>
            <a:r>
              <a:rPr sz="1350" b="1" spc="-11" dirty="0">
                <a:solidFill>
                  <a:srgbClr val="800000"/>
                </a:solidFill>
                <a:latin typeface="Georgia"/>
                <a:cs typeface="Georgia"/>
              </a:rPr>
              <a:t>  </a:t>
            </a:r>
            <a:r>
              <a:rPr sz="1350" b="1" spc="-26" dirty="0">
                <a:solidFill>
                  <a:srgbClr val="404040"/>
                </a:solidFill>
                <a:latin typeface="Georgia"/>
                <a:cs typeface="Georgia"/>
              </a:rPr>
              <a:t>-</a:t>
            </a:r>
            <a:r>
              <a:rPr sz="1350" b="1" spc="-49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350" b="1" spc="-23" dirty="0">
                <a:solidFill>
                  <a:srgbClr val="404040"/>
                </a:solidFill>
                <a:latin typeface="Georgia"/>
                <a:cs typeface="Georgia"/>
              </a:rPr>
              <a:t>Официальный</a:t>
            </a:r>
            <a:r>
              <a:rPr sz="1350" b="1" spc="12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350" b="1" spc="-11" dirty="0">
                <a:solidFill>
                  <a:srgbClr val="404040"/>
                </a:solidFill>
                <a:latin typeface="Georgia"/>
                <a:cs typeface="Georgia"/>
              </a:rPr>
              <a:t>информационный	портал</a:t>
            </a:r>
            <a:r>
              <a:rPr sz="1350" b="1" spc="10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350" b="1" spc="4" dirty="0">
                <a:solidFill>
                  <a:srgbClr val="404040"/>
                </a:solidFill>
                <a:latin typeface="Georgia"/>
                <a:cs typeface="Georgia"/>
              </a:rPr>
              <a:t>ЕГЭ</a:t>
            </a:r>
            <a:endParaRPr sz="1350" dirty="0">
              <a:latin typeface="Georgia"/>
              <a:cs typeface="Georgia"/>
            </a:endParaRPr>
          </a:p>
          <a:p>
            <a:pPr marL="167164" marR="159544" algn="ctr">
              <a:spcBef>
                <a:spcPts val="810"/>
              </a:spcBef>
              <a:tabLst>
                <a:tab pos="5004435" algn="l"/>
              </a:tabLst>
            </a:pPr>
            <a:r>
              <a:rPr sz="1350" b="1" u="heavy" spc="-26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obrnadzor.gov.ru</a:t>
            </a:r>
            <a:r>
              <a:rPr sz="1350" b="1" spc="-26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350" b="1" spc="-26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350" b="1" spc="-8" dirty="0">
                <a:solidFill>
                  <a:srgbClr val="404040"/>
                </a:solidFill>
                <a:latin typeface="Georgia"/>
                <a:cs typeface="Georgia"/>
              </a:rPr>
              <a:t>Федеральная </a:t>
            </a:r>
            <a:r>
              <a:rPr sz="1350" b="1" spc="-4" dirty="0">
                <a:solidFill>
                  <a:srgbClr val="404040"/>
                </a:solidFill>
                <a:latin typeface="Georgia"/>
                <a:cs typeface="Georgia"/>
              </a:rPr>
              <a:t>служба </a:t>
            </a:r>
            <a:r>
              <a:rPr sz="1350" b="1" spc="24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350" b="1" spc="-15" dirty="0">
                <a:solidFill>
                  <a:srgbClr val="404040"/>
                </a:solidFill>
                <a:latin typeface="Georgia"/>
                <a:cs typeface="Georgia"/>
              </a:rPr>
              <a:t>по</a:t>
            </a:r>
            <a:r>
              <a:rPr sz="1350" b="1" spc="127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350" b="1" spc="8" dirty="0">
                <a:solidFill>
                  <a:srgbClr val="404040"/>
                </a:solidFill>
                <a:latin typeface="Georgia"/>
                <a:cs typeface="Georgia"/>
              </a:rPr>
              <a:t>надзору	</a:t>
            </a:r>
            <a:r>
              <a:rPr sz="1350" b="1" spc="38" dirty="0">
                <a:solidFill>
                  <a:srgbClr val="404040"/>
                </a:solidFill>
                <a:latin typeface="Georgia"/>
                <a:cs typeface="Georgia"/>
              </a:rPr>
              <a:t>в </a:t>
            </a:r>
            <a:r>
              <a:rPr sz="1350" b="1" spc="4" dirty="0">
                <a:solidFill>
                  <a:srgbClr val="404040"/>
                </a:solidFill>
                <a:latin typeface="Georgia"/>
                <a:cs typeface="Georgia"/>
              </a:rPr>
              <a:t>сфере  </a:t>
            </a:r>
            <a:r>
              <a:rPr sz="1350" b="1" spc="-15" dirty="0">
                <a:solidFill>
                  <a:srgbClr val="404040"/>
                </a:solidFill>
                <a:latin typeface="Georgia"/>
                <a:cs typeface="Georgia"/>
              </a:rPr>
              <a:t>образования </a:t>
            </a:r>
            <a:r>
              <a:rPr sz="1350" b="1" spc="-26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350" b="1" spc="-94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350" b="1" spc="4" dirty="0">
                <a:solidFill>
                  <a:srgbClr val="404040"/>
                </a:solidFill>
                <a:latin typeface="Georgia"/>
                <a:cs typeface="Georgia"/>
              </a:rPr>
              <a:t>науки</a:t>
            </a:r>
            <a:endParaRPr sz="1350" dirty="0">
              <a:latin typeface="Georgia"/>
              <a:cs typeface="Georgia"/>
            </a:endParaRPr>
          </a:p>
          <a:p>
            <a:pPr algn="ctr">
              <a:spcBef>
                <a:spcPts val="810"/>
              </a:spcBef>
            </a:pPr>
            <a:r>
              <a:rPr sz="1350" b="1" u="heavy" spc="-19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  <a:hlinkClick r:id="rId3"/>
              </a:rPr>
              <a:t>www.rustest.ru</a:t>
            </a:r>
            <a:r>
              <a:rPr sz="1350" b="1" spc="-19" dirty="0">
                <a:solidFill>
                  <a:srgbClr val="800000"/>
                </a:solidFill>
                <a:latin typeface="Georgia"/>
                <a:cs typeface="Georgia"/>
                <a:hlinkClick r:id="rId3"/>
              </a:rPr>
              <a:t> </a:t>
            </a:r>
            <a:r>
              <a:rPr sz="1350" b="1" spc="-26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350" b="1" spc="-23" dirty="0">
                <a:solidFill>
                  <a:srgbClr val="404040"/>
                </a:solidFill>
                <a:latin typeface="Georgia"/>
                <a:cs typeface="Georgia"/>
              </a:rPr>
              <a:t>Официальный </a:t>
            </a:r>
            <a:r>
              <a:rPr sz="1350" b="1" spc="34" dirty="0">
                <a:solidFill>
                  <a:srgbClr val="404040"/>
                </a:solidFill>
                <a:latin typeface="Georgia"/>
                <a:cs typeface="Georgia"/>
              </a:rPr>
              <a:t>сайт </a:t>
            </a:r>
            <a:r>
              <a:rPr sz="1350" b="1" spc="-4" dirty="0">
                <a:solidFill>
                  <a:srgbClr val="404040"/>
                </a:solidFill>
                <a:latin typeface="Georgia"/>
                <a:cs typeface="Georgia"/>
              </a:rPr>
              <a:t>Федерального</a:t>
            </a:r>
            <a:r>
              <a:rPr sz="1350" b="1" spc="-41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350" b="1" spc="15" dirty="0">
                <a:solidFill>
                  <a:srgbClr val="404040"/>
                </a:solidFill>
                <a:latin typeface="Georgia"/>
                <a:cs typeface="Georgia"/>
              </a:rPr>
              <a:t>центра</a:t>
            </a:r>
            <a:endParaRPr sz="1350" dirty="0">
              <a:latin typeface="Georgia"/>
              <a:cs typeface="Georgia"/>
            </a:endParaRPr>
          </a:p>
          <a:p>
            <a:pPr marL="476" algn="ctr"/>
            <a:r>
              <a:rPr lang="ru-RU" sz="1350" b="1" spc="15" dirty="0">
                <a:solidFill>
                  <a:srgbClr val="404040"/>
                </a:solidFill>
                <a:latin typeface="Georgia"/>
                <a:cs typeface="Georgia"/>
              </a:rPr>
              <a:t>Т</a:t>
            </a:r>
            <a:r>
              <a:rPr sz="1350" b="1" spc="15" dirty="0" err="1">
                <a:solidFill>
                  <a:srgbClr val="404040"/>
                </a:solidFill>
                <a:latin typeface="Georgia"/>
                <a:cs typeface="Georgia"/>
              </a:rPr>
              <a:t>естирования</a:t>
            </a:r>
            <a:endParaRPr sz="1350" dirty="0">
              <a:latin typeface="Georgia"/>
              <a:cs typeface="Georgia"/>
            </a:endParaRPr>
          </a:p>
          <a:p>
            <a:pPr algn="ctr">
              <a:spcBef>
                <a:spcPts val="544"/>
              </a:spcBef>
              <a:tabLst>
                <a:tab pos="4706303" algn="l"/>
              </a:tabLst>
            </a:pPr>
            <a:r>
              <a:rPr sz="1350" b="1" u="heavy" spc="-11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mon.gov.ru</a:t>
            </a:r>
            <a:r>
              <a:rPr sz="1350" b="1" spc="-11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350" b="1" spc="-26" dirty="0">
                <a:solidFill>
                  <a:srgbClr val="404040"/>
                </a:solidFill>
                <a:latin typeface="Georgia"/>
                <a:cs typeface="Georgia"/>
              </a:rPr>
              <a:t>-  </a:t>
            </a:r>
            <a:r>
              <a:rPr sz="1350" b="1" spc="11" dirty="0">
                <a:solidFill>
                  <a:srgbClr val="404040"/>
                </a:solidFill>
                <a:latin typeface="Georgia"/>
                <a:cs typeface="Georgia"/>
              </a:rPr>
              <a:t>Министерство </a:t>
            </a:r>
            <a:r>
              <a:rPr sz="1350" b="1" spc="-15" dirty="0">
                <a:solidFill>
                  <a:srgbClr val="404040"/>
                </a:solidFill>
                <a:latin typeface="Georgia"/>
                <a:cs typeface="Georgia"/>
              </a:rPr>
              <a:t>образования</a:t>
            </a:r>
            <a:r>
              <a:rPr sz="1350" b="1" spc="21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350" b="1" spc="-23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350" b="1" spc="131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350" b="1" spc="4" dirty="0">
                <a:solidFill>
                  <a:srgbClr val="404040"/>
                </a:solidFill>
                <a:latin typeface="Georgia"/>
                <a:cs typeface="Georgia"/>
              </a:rPr>
              <a:t>науки	</a:t>
            </a:r>
            <a:r>
              <a:rPr sz="1350" b="1" dirty="0">
                <a:solidFill>
                  <a:srgbClr val="404040"/>
                </a:solidFill>
                <a:latin typeface="Georgia"/>
                <a:cs typeface="Georgia"/>
              </a:rPr>
              <a:t>Российской</a:t>
            </a:r>
            <a:endParaRPr sz="1350" dirty="0">
              <a:latin typeface="Georgia"/>
              <a:cs typeface="Georgia"/>
            </a:endParaRPr>
          </a:p>
          <a:p>
            <a:pPr marL="476" algn="ctr"/>
            <a:r>
              <a:rPr sz="1350" b="1" dirty="0" err="1">
                <a:solidFill>
                  <a:srgbClr val="404040"/>
                </a:solidFill>
                <a:latin typeface="Georgia"/>
                <a:cs typeface="Georgia"/>
              </a:rPr>
              <a:t>Федерации</a:t>
            </a:r>
            <a:endParaRPr sz="135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55120" y="209550"/>
            <a:ext cx="2853214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2400" b="0" u="heavy" spc="-6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spc="-7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САЙТЫ </a:t>
            </a:r>
            <a:r>
              <a:rPr sz="2400" i="1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2400" i="1" spc="-323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spc="-6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ПОМОЩЬ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55261"/>
            <a:ext cx="1521068" cy="7209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58613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5577841" y="4083367"/>
            <a:ext cx="446912" cy="4171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75034" y="926654"/>
            <a:ext cx="6307931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800" b="0"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i="1" u="heavy" spc="206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Приказ </a:t>
            </a:r>
            <a:r>
              <a:rPr sz="1800" i="1" u="heavy" spc="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Минпросвещения </a:t>
            </a:r>
            <a:r>
              <a:rPr sz="1800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России </a:t>
            </a:r>
            <a:r>
              <a:rPr sz="1800" i="1" u="heavy" spc="1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</a:t>
            </a:r>
            <a:r>
              <a:rPr sz="1800" i="1" u="heavy" spc="-21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1800" i="1" u="heavy" spc="10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Рособрнадзора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2630" y="1342063"/>
            <a:ext cx="6652737" cy="332052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715" algn="ctr">
              <a:spcBef>
                <a:spcPts val="75"/>
              </a:spcBef>
            </a:pPr>
            <a:r>
              <a:rPr sz="2000"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heavy" spc="113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от</a:t>
            </a:r>
            <a:r>
              <a:rPr b="1" i="1" u="heavy" spc="11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lang="ru-RU"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04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.</a:t>
            </a:r>
            <a:r>
              <a:rPr lang="ru-RU"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04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.20</a:t>
            </a:r>
            <a:r>
              <a:rPr lang="ru-RU"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23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№</a:t>
            </a:r>
            <a:r>
              <a:rPr lang="ru-RU"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232</a:t>
            </a:r>
            <a:r>
              <a:rPr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/</a:t>
            </a:r>
            <a:r>
              <a:rPr lang="ru-RU"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551</a:t>
            </a:r>
            <a:r>
              <a:rPr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4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"Об</a:t>
            </a:r>
            <a:r>
              <a:rPr b="1" i="1" u="heavy" spc="-98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3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утверждении</a:t>
            </a:r>
            <a:endParaRPr dirty="0">
              <a:latin typeface="Trebuchet MS"/>
              <a:cs typeface="Trebuchet MS"/>
            </a:endParaRPr>
          </a:p>
          <a:p>
            <a:pPr marL="7144" algn="ctr"/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heavy" spc="172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Порядка </a:t>
            </a:r>
            <a:r>
              <a:rPr b="1" i="1" u="heavy" spc="10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проведения </a:t>
            </a:r>
            <a:r>
              <a:rPr b="1" i="1" u="heavy" spc="10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государственной</a:t>
            </a:r>
            <a:r>
              <a:rPr b="1" i="1" u="heavy" spc="-2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7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итоговой</a:t>
            </a:r>
            <a:endParaRPr dirty="0">
              <a:latin typeface="Trebuchet MS"/>
              <a:cs typeface="Trebuchet MS"/>
            </a:endParaRPr>
          </a:p>
          <a:p>
            <a:pPr marL="6668" algn="ctr"/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аттестации </a:t>
            </a:r>
            <a:r>
              <a:rPr b="1" i="1" u="heavy" spc="116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 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образовательным</a:t>
            </a:r>
            <a:r>
              <a:rPr b="1" i="1" u="heavy" spc="-7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3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программам</a:t>
            </a:r>
            <a:endParaRPr dirty="0">
              <a:latin typeface="Trebuchet MS"/>
              <a:cs typeface="Trebuchet MS"/>
            </a:endParaRPr>
          </a:p>
          <a:p>
            <a:pPr marL="4286" algn="ctr"/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heavy" spc="56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среднего </a:t>
            </a:r>
            <a:r>
              <a:rPr b="1" i="1" u="heavy" spc="5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общего</a:t>
            </a:r>
            <a:r>
              <a:rPr b="1" i="1" u="heavy" spc="8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образования"</a:t>
            </a:r>
            <a:endParaRPr dirty="0">
              <a:latin typeface="Trebuchet MS"/>
              <a:cs typeface="Trebuchet MS"/>
            </a:endParaRPr>
          </a:p>
          <a:p>
            <a:pPr marL="138589" marR="124778" algn="ctr">
              <a:spcBef>
                <a:spcPts val="8"/>
              </a:spcBef>
            </a:pPr>
            <a:r>
              <a:rPr sz="2000" b="1" spc="34" dirty="0">
                <a:latin typeface="Georgia"/>
                <a:cs typeface="Georgia"/>
              </a:rPr>
              <a:t>к </a:t>
            </a:r>
            <a:r>
              <a:rPr sz="2000" b="1" spc="30" dirty="0">
                <a:latin typeface="Georgia"/>
                <a:cs typeface="Georgia"/>
              </a:rPr>
              <a:t>государственной </a:t>
            </a:r>
            <a:r>
              <a:rPr sz="2000" b="1" spc="11" dirty="0">
                <a:latin typeface="Georgia"/>
                <a:cs typeface="Georgia"/>
              </a:rPr>
              <a:t>итоговой </a:t>
            </a:r>
            <a:r>
              <a:rPr sz="2000" b="1" spc="41" dirty="0">
                <a:latin typeface="Georgia"/>
                <a:cs typeface="Georgia"/>
              </a:rPr>
              <a:t>аттестации </a:t>
            </a:r>
            <a:r>
              <a:rPr sz="2000" b="1" spc="49" dirty="0">
                <a:latin typeface="Georgia"/>
                <a:cs typeface="Georgia"/>
              </a:rPr>
              <a:t>допускаются  </a:t>
            </a:r>
            <a:r>
              <a:rPr sz="2000" b="1" spc="19" dirty="0">
                <a:latin typeface="Georgia"/>
                <a:cs typeface="Georgia"/>
              </a:rPr>
              <a:t>выпускники </a:t>
            </a:r>
            <a:r>
              <a:rPr sz="2000" b="1" spc="-30" dirty="0">
                <a:latin typeface="Georgia"/>
                <a:cs typeface="Georgia"/>
              </a:rPr>
              <a:t>ОУ, </a:t>
            </a:r>
            <a:r>
              <a:rPr sz="2000" b="1" spc="11" dirty="0">
                <a:latin typeface="Georgia"/>
                <a:cs typeface="Georgia"/>
              </a:rPr>
              <a:t>имеющие </a:t>
            </a:r>
            <a:r>
              <a:rPr sz="2000" b="1" spc="30" dirty="0">
                <a:latin typeface="Georgia"/>
                <a:cs typeface="Georgia"/>
              </a:rPr>
              <a:t>годовые </a:t>
            </a:r>
            <a:r>
              <a:rPr sz="2000" b="1" spc="53" dirty="0">
                <a:latin typeface="Georgia"/>
                <a:cs typeface="Georgia"/>
              </a:rPr>
              <a:t>отметки </a:t>
            </a:r>
            <a:r>
              <a:rPr sz="2000" b="1" spc="-15" dirty="0">
                <a:latin typeface="Georgia"/>
                <a:cs typeface="Georgia"/>
              </a:rPr>
              <a:t>по </a:t>
            </a:r>
            <a:r>
              <a:rPr sz="2000" b="1" spc="56" dirty="0">
                <a:latin typeface="Georgia"/>
                <a:cs typeface="Georgia"/>
              </a:rPr>
              <a:t>всем  </a:t>
            </a:r>
            <a:r>
              <a:rPr sz="2000" b="1" dirty="0">
                <a:latin typeface="Georgia"/>
                <a:cs typeface="Georgia"/>
              </a:rPr>
              <a:t>общеобразовательным </a:t>
            </a:r>
            <a:r>
              <a:rPr sz="2000" b="1" spc="45" dirty="0">
                <a:latin typeface="Georgia"/>
                <a:cs typeface="Georgia"/>
              </a:rPr>
              <a:t>предметам </a:t>
            </a:r>
            <a:r>
              <a:rPr sz="2000" b="1" spc="8" dirty="0">
                <a:latin typeface="Georgia"/>
                <a:cs typeface="Georgia"/>
              </a:rPr>
              <a:t>учебного </a:t>
            </a:r>
            <a:r>
              <a:rPr sz="2000" b="1" spc="-45" dirty="0">
                <a:latin typeface="Georgia"/>
                <a:cs typeface="Georgia"/>
              </a:rPr>
              <a:t>плана </a:t>
            </a:r>
            <a:r>
              <a:rPr sz="2000" b="1" spc="-23" dirty="0">
                <a:latin typeface="Georgia"/>
                <a:cs typeface="Georgia"/>
              </a:rPr>
              <a:t>за  </a:t>
            </a:r>
            <a:r>
              <a:rPr sz="2000" b="1" spc="195" dirty="0">
                <a:latin typeface="Georgia"/>
                <a:cs typeface="Georgia"/>
              </a:rPr>
              <a:t>10/11</a:t>
            </a:r>
            <a:r>
              <a:rPr sz="2000" b="1" spc="120" dirty="0">
                <a:latin typeface="Georgia"/>
                <a:cs typeface="Georgia"/>
              </a:rPr>
              <a:t> </a:t>
            </a:r>
            <a:r>
              <a:rPr sz="2000" b="1" dirty="0">
                <a:latin typeface="Georgia"/>
                <a:cs typeface="Georgia"/>
              </a:rPr>
              <a:t>класс</a:t>
            </a:r>
            <a:endParaRPr sz="2000" dirty="0">
              <a:latin typeface="Georgia"/>
              <a:cs typeface="Georgia"/>
            </a:endParaRPr>
          </a:p>
          <a:p>
            <a:pPr marL="9525" marR="3810" algn="ctr">
              <a:lnSpc>
                <a:spcPts val="2520"/>
              </a:lnSpc>
              <a:spcBef>
                <a:spcPts val="68"/>
              </a:spcBef>
            </a:pPr>
            <a:r>
              <a:rPr sz="2000" b="1" spc="-8" dirty="0">
                <a:solidFill>
                  <a:srgbClr val="C00000"/>
                </a:solidFill>
                <a:latin typeface="Georgia"/>
                <a:cs typeface="Georgia"/>
              </a:rPr>
              <a:t>не </a:t>
            </a:r>
            <a:r>
              <a:rPr sz="2000" b="1" spc="-15" dirty="0">
                <a:solidFill>
                  <a:srgbClr val="C00000"/>
                </a:solidFill>
                <a:latin typeface="Georgia"/>
                <a:cs typeface="Georgia"/>
              </a:rPr>
              <a:t>ниже </a:t>
            </a:r>
            <a:r>
              <a:rPr sz="2000" b="1" spc="23" dirty="0">
                <a:solidFill>
                  <a:srgbClr val="C00000"/>
                </a:solidFill>
                <a:latin typeface="Georgia"/>
                <a:cs typeface="Georgia"/>
              </a:rPr>
              <a:t>удовлетворительных </a:t>
            </a:r>
            <a:r>
              <a:rPr sz="2000" b="1" spc="-38" dirty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000" b="1" spc="-15" dirty="0">
                <a:solidFill>
                  <a:srgbClr val="C00000"/>
                </a:solidFill>
                <a:latin typeface="Georgia"/>
                <a:cs typeface="Georgia"/>
              </a:rPr>
              <a:t>получивших  </a:t>
            </a:r>
            <a:r>
              <a:rPr sz="2000" b="1" spc="-34" dirty="0">
                <a:solidFill>
                  <a:srgbClr val="C00000"/>
                </a:solidFill>
                <a:latin typeface="Georgia"/>
                <a:cs typeface="Georgia"/>
              </a:rPr>
              <a:t>ЗАЧЕТ </a:t>
            </a:r>
            <a:r>
              <a:rPr sz="2000" b="1" spc="-26" dirty="0">
                <a:solidFill>
                  <a:srgbClr val="C00000"/>
                </a:solidFill>
                <a:latin typeface="Georgia"/>
                <a:cs typeface="Georgia"/>
              </a:rPr>
              <a:t>за </a:t>
            </a:r>
            <a:r>
              <a:rPr sz="2000" b="1" spc="26" dirty="0">
                <a:solidFill>
                  <a:srgbClr val="C00000"/>
                </a:solidFill>
                <a:latin typeface="Georgia"/>
                <a:cs typeface="Georgia"/>
              </a:rPr>
              <a:t>итоговое</a:t>
            </a:r>
            <a:r>
              <a:rPr sz="2000" b="1" spc="53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000" b="1" spc="-4" dirty="0">
                <a:solidFill>
                  <a:srgbClr val="C00000"/>
                </a:solidFill>
                <a:latin typeface="Georgia"/>
                <a:cs typeface="Georgia"/>
              </a:rPr>
              <a:t>сочинение.</a:t>
            </a:r>
            <a:endParaRPr sz="2000" dirty="0">
              <a:solidFill>
                <a:srgbClr val="C00000"/>
              </a:solidFill>
              <a:latin typeface="Georgia"/>
              <a:cs typeface="Georgia"/>
            </a:endParaRPr>
          </a:p>
        </p:txBody>
      </p:sp>
      <p:pic>
        <p:nvPicPr>
          <p:cNvPr id="11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215" y="76938"/>
            <a:ext cx="1521068" cy="7209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3" descr="C:\Users\Евгения\Desktop\Общешкольные родительские собрания, 2015-2016\9 класс, 2015-2016\Презентация Microsoft PowerPo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0286" y="3221868"/>
            <a:ext cx="3052763" cy="1580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14300" y="1276350"/>
            <a:ext cx="3905250" cy="2395836"/>
          </a:xfrm>
          <a:prstGeom prst="ellipse">
            <a:avLst/>
          </a:prstGeom>
          <a:effectLst>
            <a:softEdge rad="112500"/>
          </a:effectLst>
        </p:spPr>
      </p:pic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57150"/>
            <a:ext cx="1521068" cy="720924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285105-3DBF-4E02-AC3F-00DB3D26DCD8}"/>
              </a:ext>
            </a:extLst>
          </p:cNvPr>
          <p:cNvSpPr txBox="1"/>
          <p:nvPr/>
        </p:nvSpPr>
        <p:spPr>
          <a:xfrm>
            <a:off x="4572000" y="1367514"/>
            <a:ext cx="2171700" cy="1854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791"/>
              </a:spcBef>
            </a:pPr>
            <a:r>
              <a:rPr lang="ru-RU" sz="1350" b="1" spc="-19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Заместитель директора по УВР:</a:t>
            </a:r>
          </a:p>
          <a:p>
            <a:pPr algn="ctr">
              <a:spcBef>
                <a:spcPts val="791"/>
              </a:spcBef>
            </a:pPr>
            <a:r>
              <a:rPr lang="ru-RU" sz="1350" b="1" spc="-19" dirty="0" err="1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Хроликова</a:t>
            </a:r>
            <a:r>
              <a:rPr lang="ru-RU" sz="1350" b="1" spc="-19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 Инна Станиславовна</a:t>
            </a:r>
          </a:p>
          <a:p>
            <a:pPr algn="ctr">
              <a:spcBef>
                <a:spcPts val="791"/>
              </a:spcBef>
            </a:pPr>
            <a:r>
              <a:rPr lang="ru-RU" sz="1350" b="1" spc="-19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89193735319</a:t>
            </a:r>
          </a:p>
          <a:p>
            <a:pPr algn="ctr">
              <a:spcBef>
                <a:spcPts val="791"/>
              </a:spcBef>
            </a:pPr>
            <a:r>
              <a:rPr lang="ru-RU" sz="1350" b="1" spc="-19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  <a:hlinkClick r:id="rId5"/>
              </a:rPr>
              <a:t>inna-66region@mail.ru</a:t>
            </a:r>
            <a:endParaRPr lang="ru-RU" sz="1350" b="1" spc="-19" dirty="0">
              <a:solidFill>
                <a:srgbClr val="800000"/>
              </a:solidFill>
              <a:uFill>
                <a:solidFill>
                  <a:srgbClr val="800000"/>
                </a:solidFill>
              </a:uFill>
              <a:latin typeface="Georgia"/>
              <a:cs typeface="Georgia"/>
            </a:endParaRPr>
          </a:p>
        </p:txBody>
      </p:sp>
    </p:spTree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000" y="209550"/>
            <a:ext cx="6248400" cy="428001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569244">
              <a:lnSpc>
                <a:spcPts val="1980"/>
              </a:lnSpc>
              <a:spcBef>
                <a:spcPts val="75"/>
              </a:spcBef>
            </a:pPr>
            <a:r>
              <a:rPr spc="-450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135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СДАЧА </a:t>
            </a:r>
            <a:r>
              <a:rPr lang="ru-RU" b="1" spc="-135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b="1" spc="-94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ОБЯЗАТЕЛЬНЫХ</a:t>
            </a:r>
            <a:r>
              <a:rPr b="1" spc="-195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b="1" spc="-195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 </a:t>
            </a:r>
            <a:r>
              <a:rPr b="1" spc="-68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ЭКЗАМЕНОВ</a:t>
            </a:r>
            <a:endParaRPr dirty="0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2708909">
              <a:lnSpc>
                <a:spcPts val="1980"/>
              </a:lnSpc>
            </a:pPr>
            <a:r>
              <a:rPr spc="-446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 </a:t>
            </a:r>
            <a:r>
              <a:rPr b="1" spc="-90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ФОРМАТЕ</a:t>
            </a:r>
            <a:r>
              <a:rPr b="1" spc="-334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b="1" spc="-334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 </a:t>
            </a:r>
            <a:r>
              <a:rPr b="1" spc="-53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ЕГЭ</a:t>
            </a:r>
            <a:endParaRPr dirty="0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587693" marR="216218" indent="-365760">
              <a:spcBef>
                <a:spcPts val="1106"/>
              </a:spcBef>
              <a:buFont typeface="Wingdings"/>
              <a:buChar char=""/>
              <a:tabLst>
                <a:tab pos="414338" algn="l"/>
              </a:tabLst>
            </a:pPr>
            <a:r>
              <a:rPr sz="2000" b="1" spc="4" dirty="0">
                <a:solidFill>
                  <a:srgbClr val="C00000"/>
                </a:solidFill>
                <a:latin typeface="Georgia"/>
                <a:cs typeface="Georgia"/>
              </a:rPr>
              <a:t>Обязательными</a:t>
            </a:r>
            <a:r>
              <a:rPr sz="2000" b="1" spc="4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000" spc="11" dirty="0">
                <a:latin typeface="Georgia"/>
                <a:cs typeface="Georgia"/>
              </a:rPr>
              <a:t>для </a:t>
            </a:r>
            <a:r>
              <a:rPr sz="2000" spc="105" dirty="0">
                <a:latin typeface="Georgia"/>
                <a:cs typeface="Georgia"/>
              </a:rPr>
              <a:t>всех </a:t>
            </a:r>
            <a:r>
              <a:rPr sz="2000" spc="94" dirty="0">
                <a:latin typeface="Georgia"/>
                <a:cs typeface="Georgia"/>
              </a:rPr>
              <a:t>выпускников </a:t>
            </a:r>
            <a:r>
              <a:rPr sz="2000" spc="41" dirty="0">
                <a:latin typeface="Georgia"/>
                <a:cs typeface="Georgia"/>
              </a:rPr>
              <a:t>школ  </a:t>
            </a:r>
            <a:r>
              <a:rPr sz="2000" spc="75" dirty="0">
                <a:latin typeface="Georgia"/>
                <a:cs typeface="Georgia"/>
              </a:rPr>
              <a:t>текущего года </a:t>
            </a:r>
            <a:r>
              <a:rPr sz="2000" spc="71" dirty="0">
                <a:latin typeface="Georgia"/>
                <a:cs typeface="Georgia"/>
              </a:rPr>
              <a:t>являются </a:t>
            </a:r>
            <a:r>
              <a:rPr sz="2000" b="1" spc="8" dirty="0">
                <a:solidFill>
                  <a:srgbClr val="C00000"/>
                </a:solidFill>
                <a:latin typeface="Georgia"/>
                <a:cs typeface="Georgia"/>
              </a:rPr>
              <a:t>ЕГЭ </a:t>
            </a:r>
            <a:r>
              <a:rPr sz="2000" b="1" spc="-19" dirty="0" err="1">
                <a:solidFill>
                  <a:srgbClr val="C00000"/>
                </a:solidFill>
                <a:latin typeface="Georgia"/>
                <a:cs typeface="Georgia"/>
              </a:rPr>
              <a:t>по</a:t>
            </a:r>
            <a:r>
              <a:rPr sz="2000" b="1" spc="-23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000" b="1" spc="53" dirty="0" err="1">
                <a:solidFill>
                  <a:srgbClr val="C00000"/>
                </a:solidFill>
                <a:latin typeface="Georgia"/>
                <a:cs typeface="Georgia"/>
              </a:rPr>
              <a:t>русскому</a:t>
            </a:r>
            <a:r>
              <a:rPr lang="ru-RU" sz="2000" b="1" spc="53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000" b="1" spc="30" dirty="0" err="1">
                <a:solidFill>
                  <a:srgbClr val="C00000"/>
                </a:solidFill>
                <a:latin typeface="Georgia"/>
                <a:cs typeface="Georgia"/>
              </a:rPr>
              <a:t>языку</a:t>
            </a:r>
            <a:r>
              <a:rPr sz="2000" b="1" spc="3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000" b="1" spc="-34" dirty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000" b="1" dirty="0" err="1">
                <a:solidFill>
                  <a:srgbClr val="C00000"/>
                </a:solidFill>
                <a:latin typeface="Georgia"/>
                <a:cs typeface="Georgia"/>
              </a:rPr>
              <a:t>математике</a:t>
            </a:r>
            <a:r>
              <a:rPr lang="ru-RU" sz="2000" b="1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(</a:t>
            </a:r>
            <a:r>
              <a:rPr sz="2000" b="1" dirty="0" err="1">
                <a:solidFill>
                  <a:srgbClr val="C00000"/>
                </a:solidFill>
                <a:latin typeface="Georgia"/>
                <a:cs typeface="Georgia"/>
              </a:rPr>
              <a:t>базовая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000" b="1" spc="-75" dirty="0" err="1">
                <a:solidFill>
                  <a:srgbClr val="C00000"/>
                </a:solidFill>
                <a:latin typeface="Georgia"/>
                <a:cs typeface="Georgia"/>
              </a:rPr>
              <a:t>или</a:t>
            </a:r>
            <a:r>
              <a:rPr sz="2000" b="1" spc="-75" dirty="0">
                <a:solidFill>
                  <a:srgbClr val="C00000"/>
                </a:solidFill>
                <a:latin typeface="Georgia"/>
                <a:cs typeface="Georgia"/>
              </a:rPr>
              <a:t>  </a:t>
            </a:r>
            <a:r>
              <a:rPr sz="2000" b="1" spc="-53" dirty="0" err="1">
                <a:solidFill>
                  <a:srgbClr val="C00000"/>
                </a:solidFill>
                <a:latin typeface="Georgia"/>
                <a:cs typeface="Georgia"/>
              </a:rPr>
              <a:t>профильная</a:t>
            </a:r>
            <a:r>
              <a:rPr sz="2000" b="1" spc="-53" dirty="0">
                <a:solidFill>
                  <a:srgbClr val="C00000"/>
                </a:solidFill>
                <a:latin typeface="Georgia"/>
                <a:cs typeface="Georgia"/>
              </a:rPr>
              <a:t>)</a:t>
            </a:r>
            <a:endParaRPr lang="ru-RU" sz="2000" dirty="0">
              <a:solidFill>
                <a:srgbClr val="C00000"/>
              </a:solidFill>
              <a:latin typeface="Georgia"/>
              <a:cs typeface="Georgia"/>
            </a:endParaRPr>
          </a:p>
          <a:p>
            <a:pPr marL="201930" marR="3810" indent="-201930">
              <a:lnSpc>
                <a:spcPts val="2145"/>
              </a:lnSpc>
              <a:spcBef>
                <a:spcPts val="1834"/>
              </a:spcBef>
              <a:buFont typeface="Wingdings"/>
              <a:buChar char=""/>
              <a:tabLst>
                <a:tab pos="201930" algn="l"/>
              </a:tabLst>
            </a:pPr>
            <a:r>
              <a:rPr lang="ru-RU" sz="2000" b="1" spc="-23" dirty="0">
                <a:solidFill>
                  <a:srgbClr val="C00000"/>
                </a:solidFill>
                <a:latin typeface="Georgia"/>
                <a:cs typeface="Georgia"/>
              </a:rPr>
              <a:t>Положительные </a:t>
            </a:r>
            <a:r>
              <a:rPr lang="ru-RU" sz="2000" b="1" spc="30" dirty="0">
                <a:solidFill>
                  <a:srgbClr val="C00000"/>
                </a:solidFill>
                <a:latin typeface="Georgia"/>
                <a:cs typeface="Georgia"/>
              </a:rPr>
              <a:t>результаты </a:t>
            </a:r>
            <a:r>
              <a:rPr lang="ru-RU" sz="2000" b="1" spc="-83" dirty="0">
                <a:solidFill>
                  <a:srgbClr val="C00000"/>
                </a:solidFill>
                <a:latin typeface="Georgia"/>
                <a:cs typeface="Georgia"/>
              </a:rPr>
              <a:t>ГИА </a:t>
            </a:r>
            <a:r>
              <a:rPr lang="ru-RU" sz="2000" b="1" spc="-19" dirty="0">
                <a:solidFill>
                  <a:srgbClr val="C00000"/>
                </a:solidFill>
                <a:latin typeface="Georgia"/>
                <a:cs typeface="Georgia"/>
              </a:rPr>
              <a:t>по </a:t>
            </a:r>
            <a:r>
              <a:rPr lang="ru-RU" sz="2000" b="1" spc="53" dirty="0">
                <a:solidFill>
                  <a:srgbClr val="C00000"/>
                </a:solidFill>
                <a:latin typeface="Georgia"/>
                <a:cs typeface="Georgia"/>
              </a:rPr>
              <a:t>русскому  </a:t>
            </a:r>
            <a:r>
              <a:rPr lang="ru-RU" sz="2000" b="1" spc="30" dirty="0">
                <a:solidFill>
                  <a:srgbClr val="C00000"/>
                </a:solidFill>
                <a:latin typeface="Georgia"/>
                <a:cs typeface="Georgia"/>
              </a:rPr>
              <a:t>языку </a:t>
            </a:r>
            <a:r>
              <a:rPr lang="ru-RU" sz="2000" b="1" spc="-34" dirty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lang="ru-RU" sz="2000" b="1" spc="53" dirty="0">
                <a:solidFill>
                  <a:srgbClr val="C00000"/>
                </a:solidFill>
                <a:latin typeface="Georgia"/>
                <a:cs typeface="Georgia"/>
              </a:rPr>
              <a:t>математике</a:t>
            </a:r>
            <a:r>
              <a:rPr lang="ru-RU" sz="2000" b="1" spc="-53" dirty="0">
                <a:solidFill>
                  <a:srgbClr val="C00000"/>
                </a:solidFill>
                <a:latin typeface="Georgia"/>
                <a:cs typeface="Georgia"/>
              </a:rPr>
              <a:t>  </a:t>
            </a:r>
            <a:r>
              <a:rPr lang="ru-RU" sz="2000" spc="34" dirty="0">
                <a:latin typeface="Georgia"/>
                <a:cs typeface="Georgia"/>
              </a:rPr>
              <a:t>(преодоление  </a:t>
            </a:r>
            <a:r>
              <a:rPr lang="ru-RU" sz="2000" spc="53" dirty="0">
                <a:latin typeface="Georgia"/>
                <a:cs typeface="Georgia"/>
              </a:rPr>
              <a:t>минимальной </a:t>
            </a:r>
            <a:r>
              <a:rPr lang="ru-RU" sz="2000" spc="86" dirty="0">
                <a:latin typeface="Georgia"/>
                <a:cs typeface="Georgia"/>
              </a:rPr>
              <a:t>границы, </a:t>
            </a:r>
            <a:r>
              <a:rPr lang="ru-RU" sz="2000" spc="79" dirty="0">
                <a:latin typeface="Georgia"/>
                <a:cs typeface="Georgia"/>
              </a:rPr>
              <a:t>устанавливаемой  </a:t>
            </a:r>
            <a:r>
              <a:rPr lang="ru-RU" sz="2000" spc="64" dirty="0">
                <a:latin typeface="Georgia"/>
                <a:cs typeface="Georgia"/>
              </a:rPr>
              <a:t>ежегодно </a:t>
            </a:r>
            <a:r>
              <a:rPr lang="ru-RU" sz="2000" spc="45" dirty="0" err="1">
                <a:latin typeface="Georgia"/>
                <a:cs typeface="Georgia"/>
              </a:rPr>
              <a:t>Росообрнадзором</a:t>
            </a:r>
            <a:r>
              <a:rPr lang="ru-RU" sz="2000" spc="45" dirty="0">
                <a:latin typeface="Georgia"/>
                <a:cs typeface="Georgia"/>
              </a:rPr>
              <a:t>),</a:t>
            </a:r>
            <a:r>
              <a:rPr lang="ru-RU" sz="2000" spc="240" dirty="0">
                <a:latin typeface="Georgia"/>
                <a:cs typeface="Georgia"/>
              </a:rPr>
              <a:t> </a:t>
            </a:r>
            <a:r>
              <a:rPr lang="ru-RU" sz="2000" spc="71" dirty="0">
                <a:latin typeface="Georgia"/>
                <a:cs typeface="Georgia"/>
              </a:rPr>
              <a:t>являются</a:t>
            </a:r>
            <a:endParaRPr lang="ru-RU" sz="2000" dirty="0">
              <a:latin typeface="Georgia"/>
              <a:cs typeface="Georgia"/>
            </a:endParaRPr>
          </a:p>
          <a:p>
            <a:pPr marL="622935" marR="425768" indent="-953" algn="ctr">
              <a:lnSpc>
                <a:spcPts val="2145"/>
              </a:lnSpc>
              <a:spcBef>
                <a:spcPts val="34"/>
              </a:spcBef>
            </a:pPr>
            <a:r>
              <a:rPr sz="2000" b="1" spc="4" dirty="0" err="1">
                <a:solidFill>
                  <a:srgbClr val="C00000"/>
                </a:solidFill>
                <a:latin typeface="Georgia"/>
                <a:cs typeface="Georgia"/>
              </a:rPr>
              <a:t>основанием</a:t>
            </a:r>
            <a:r>
              <a:rPr sz="2000" b="1" spc="4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000" b="1" spc="-8" dirty="0">
                <a:solidFill>
                  <a:srgbClr val="C00000"/>
                </a:solidFill>
                <a:latin typeface="Georgia"/>
                <a:cs typeface="Georgia"/>
              </a:rPr>
              <a:t>для </a:t>
            </a:r>
            <a:r>
              <a:rPr sz="2000" b="1" spc="19" dirty="0">
                <a:solidFill>
                  <a:srgbClr val="C00000"/>
                </a:solidFill>
                <a:latin typeface="Georgia"/>
                <a:cs typeface="Georgia"/>
              </a:rPr>
              <a:t>выдачи </a:t>
            </a:r>
            <a:r>
              <a:rPr sz="2000" b="1" spc="38" dirty="0">
                <a:solidFill>
                  <a:srgbClr val="C00000"/>
                </a:solidFill>
                <a:latin typeface="Georgia"/>
                <a:cs typeface="Georgia"/>
              </a:rPr>
              <a:t>выпускнику  </a:t>
            </a:r>
            <a:r>
              <a:rPr sz="2000" b="1" spc="71" dirty="0">
                <a:solidFill>
                  <a:srgbClr val="C00000"/>
                </a:solidFill>
                <a:latin typeface="Georgia"/>
                <a:cs typeface="Georgia"/>
              </a:rPr>
              <a:t>аттестата </a:t>
            </a:r>
            <a:r>
              <a:rPr sz="2000" spc="38" dirty="0">
                <a:latin typeface="Georgia"/>
                <a:cs typeface="Georgia"/>
              </a:rPr>
              <a:t>о </a:t>
            </a:r>
            <a:r>
              <a:rPr sz="2000" spc="75" dirty="0">
                <a:latin typeface="Georgia"/>
                <a:cs typeface="Georgia"/>
              </a:rPr>
              <a:t>среднем </a:t>
            </a:r>
            <a:r>
              <a:rPr sz="2000" spc="53" dirty="0">
                <a:latin typeface="Georgia"/>
                <a:cs typeface="Georgia"/>
              </a:rPr>
              <a:t>общем</a:t>
            </a:r>
            <a:r>
              <a:rPr sz="2000" spc="334" dirty="0">
                <a:latin typeface="Georgia"/>
                <a:cs typeface="Georgia"/>
              </a:rPr>
              <a:t> </a:t>
            </a:r>
            <a:r>
              <a:rPr sz="2000" spc="71" dirty="0">
                <a:latin typeface="Georgia"/>
                <a:cs typeface="Georgia"/>
              </a:rPr>
              <a:t>образовании.</a:t>
            </a:r>
            <a:endParaRPr sz="2000" dirty="0">
              <a:latin typeface="Georgia"/>
              <a:cs typeface="Georgia"/>
            </a:endParaRPr>
          </a:p>
        </p:txBody>
      </p:sp>
      <p:pic>
        <p:nvPicPr>
          <p:cNvPr id="102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7666"/>
            <a:ext cx="1521068" cy="7209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0" y="285750"/>
            <a:ext cx="6024086" cy="42518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22058" algn="ctr">
              <a:lnSpc>
                <a:spcPts val="1980"/>
              </a:lnSpc>
              <a:spcBef>
                <a:spcPts val="75"/>
              </a:spcBef>
            </a:pPr>
            <a:r>
              <a:rPr u="heavy" spc="-4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heavy" spc="-79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ПОЛУЧЕНИЕ </a:t>
            </a:r>
            <a:r>
              <a:rPr lang="ru-RU" b="1" u="heavy" spc="-79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heavy" spc="-127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АТТЕСТАТА </a:t>
            </a:r>
            <a:r>
              <a:rPr lang="ru-RU" b="1" u="heavy" spc="-127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</a:t>
            </a:r>
            <a:r>
              <a:rPr lang="ru-RU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heavy" spc="-266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heavy" spc="-68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СРЕДНЕМ</a:t>
            </a:r>
            <a:endParaRPr dirty="0">
              <a:latin typeface="Times New Roman"/>
              <a:cs typeface="Times New Roman"/>
            </a:endParaRPr>
          </a:p>
          <a:p>
            <a:pPr marL="1221581" algn="ctr">
              <a:lnSpc>
                <a:spcPts val="1980"/>
              </a:lnSpc>
            </a:pPr>
            <a:r>
              <a:rPr u="heavy" spc="-4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heavy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ОБЩЕМ</a:t>
            </a:r>
            <a:r>
              <a:rPr b="1" u="heavy" spc="-18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b="1" u="heavy" spc="-18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heavy" spc="-101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ОБРАЗОВАНИИ:</a:t>
            </a:r>
            <a:endParaRPr dirty="0">
              <a:latin typeface="Times New Roman"/>
              <a:cs typeface="Times New Roman"/>
            </a:endParaRPr>
          </a:p>
          <a:p>
            <a:pPr marL="1905" algn="ctr">
              <a:lnSpc>
                <a:spcPts val="2051"/>
              </a:lnSpc>
              <a:spcBef>
                <a:spcPts val="1230"/>
              </a:spcBef>
            </a:pPr>
            <a:r>
              <a:rPr sz="2000" spc="98" dirty="0">
                <a:latin typeface="Georgia"/>
                <a:cs typeface="Georgia"/>
              </a:rPr>
              <a:t>Выпускникам, </a:t>
            </a:r>
            <a:r>
              <a:rPr sz="2000" spc="68" dirty="0">
                <a:latin typeface="Georgia"/>
                <a:cs typeface="Georgia"/>
              </a:rPr>
              <a:t>не </a:t>
            </a:r>
            <a:r>
              <a:rPr sz="2000" spc="71" dirty="0">
                <a:latin typeface="Georgia"/>
                <a:cs typeface="Georgia"/>
              </a:rPr>
              <a:t>допущенным </a:t>
            </a:r>
            <a:r>
              <a:rPr sz="2000" spc="124" dirty="0">
                <a:latin typeface="Georgia"/>
                <a:cs typeface="Georgia"/>
              </a:rPr>
              <a:t>к</a:t>
            </a:r>
            <a:r>
              <a:rPr sz="2000" spc="307" dirty="0">
                <a:latin typeface="Georgia"/>
                <a:cs typeface="Georgia"/>
              </a:rPr>
              <a:t> </a:t>
            </a:r>
            <a:r>
              <a:rPr sz="2000" spc="83" dirty="0">
                <a:latin typeface="Georgia"/>
                <a:cs typeface="Georgia"/>
              </a:rPr>
              <a:t>государственной</a:t>
            </a:r>
            <a:endParaRPr sz="2000" dirty="0">
              <a:latin typeface="Georgia"/>
              <a:cs typeface="Georgia"/>
            </a:endParaRPr>
          </a:p>
          <a:p>
            <a:pPr algn="ctr">
              <a:lnSpc>
                <a:spcPts val="1943"/>
              </a:lnSpc>
            </a:pPr>
            <a:r>
              <a:rPr sz="2000" spc="26" dirty="0">
                <a:latin typeface="Georgia"/>
                <a:cs typeface="Georgia"/>
              </a:rPr>
              <a:t>(итоговой) </a:t>
            </a:r>
            <a:r>
              <a:rPr sz="2000" spc="94" dirty="0">
                <a:latin typeface="Georgia"/>
                <a:cs typeface="Georgia"/>
              </a:rPr>
              <a:t>аттестации, </a:t>
            </a:r>
            <a:r>
              <a:rPr sz="2000" spc="68" dirty="0">
                <a:latin typeface="Georgia"/>
                <a:cs typeface="Georgia"/>
              </a:rPr>
              <a:t>не</a:t>
            </a:r>
            <a:r>
              <a:rPr sz="2000" spc="304" dirty="0">
                <a:latin typeface="Georgia"/>
                <a:cs typeface="Georgia"/>
              </a:rPr>
              <a:t> </a:t>
            </a:r>
            <a:r>
              <a:rPr sz="2000" spc="83" dirty="0">
                <a:latin typeface="Georgia"/>
                <a:cs typeface="Georgia"/>
              </a:rPr>
              <a:t>прошедшим</a:t>
            </a:r>
            <a:endParaRPr sz="2000" dirty="0">
              <a:latin typeface="Georgia"/>
              <a:cs typeface="Georgia"/>
            </a:endParaRPr>
          </a:p>
          <a:p>
            <a:pPr marL="540544" marR="535305" algn="ctr">
              <a:lnSpc>
                <a:spcPts val="1943"/>
              </a:lnSpc>
              <a:spcBef>
                <a:spcPts val="135"/>
              </a:spcBef>
            </a:pPr>
            <a:r>
              <a:rPr sz="2000" spc="90" dirty="0">
                <a:latin typeface="Georgia"/>
                <a:cs typeface="Georgia"/>
              </a:rPr>
              <a:t>государственную </a:t>
            </a:r>
            <a:r>
              <a:rPr sz="2000" spc="34" dirty="0">
                <a:latin typeface="Georgia"/>
                <a:cs typeface="Georgia"/>
              </a:rPr>
              <a:t>(итоговую) </a:t>
            </a:r>
            <a:r>
              <a:rPr sz="2000" spc="101" dirty="0">
                <a:latin typeface="Georgia"/>
                <a:cs typeface="Georgia"/>
              </a:rPr>
              <a:t>аттестацию </a:t>
            </a:r>
            <a:r>
              <a:rPr sz="2000" spc="146" dirty="0">
                <a:latin typeface="Georgia"/>
                <a:cs typeface="Georgia"/>
              </a:rPr>
              <a:t>в  </a:t>
            </a:r>
            <a:r>
              <a:rPr sz="2000" spc="68" dirty="0">
                <a:latin typeface="Georgia"/>
                <a:cs typeface="Georgia"/>
              </a:rPr>
              <a:t>установленные </a:t>
            </a:r>
            <a:r>
              <a:rPr sz="2000" spc="83" dirty="0">
                <a:latin typeface="Georgia"/>
                <a:cs typeface="Georgia"/>
              </a:rPr>
              <a:t>сроки </a:t>
            </a:r>
            <a:r>
              <a:rPr sz="2000" dirty="0">
                <a:latin typeface="Georgia"/>
                <a:cs typeface="Georgia"/>
              </a:rPr>
              <a:t>или</a:t>
            </a:r>
            <a:r>
              <a:rPr sz="2000" spc="281" dirty="0">
                <a:latin typeface="Georgia"/>
                <a:cs typeface="Georgia"/>
              </a:rPr>
              <a:t> </a:t>
            </a:r>
            <a:r>
              <a:rPr sz="2000" spc="56" dirty="0">
                <a:latin typeface="Georgia"/>
                <a:cs typeface="Georgia"/>
              </a:rPr>
              <a:t>получившим</a:t>
            </a:r>
            <a:endParaRPr sz="2000" dirty="0">
              <a:latin typeface="Georgia"/>
              <a:cs typeface="Georgia"/>
            </a:endParaRPr>
          </a:p>
          <a:p>
            <a:pPr marL="9049" marR="3810" algn="ctr">
              <a:lnSpc>
                <a:spcPts val="1943"/>
              </a:lnSpc>
              <a:spcBef>
                <a:spcPts val="8"/>
              </a:spcBef>
            </a:pPr>
            <a:r>
              <a:rPr sz="2000" spc="60" dirty="0">
                <a:latin typeface="Georgia"/>
                <a:cs typeface="Georgia"/>
              </a:rPr>
              <a:t>неудовлетворительные </a:t>
            </a:r>
            <a:r>
              <a:rPr sz="2000" spc="56" dirty="0">
                <a:latin typeface="Georgia"/>
                <a:cs typeface="Georgia"/>
              </a:rPr>
              <a:t>результаты </a:t>
            </a:r>
            <a:r>
              <a:rPr sz="2000" spc="105" dirty="0">
                <a:latin typeface="Georgia"/>
                <a:cs typeface="Georgia"/>
              </a:rPr>
              <a:t>на </a:t>
            </a:r>
            <a:r>
              <a:rPr sz="2000" spc="49" dirty="0">
                <a:latin typeface="Georgia"/>
                <a:cs typeface="Georgia"/>
              </a:rPr>
              <a:t>обязательных  </a:t>
            </a:r>
            <a:r>
              <a:rPr sz="2000" spc="79" dirty="0">
                <a:latin typeface="Georgia"/>
                <a:cs typeface="Georgia"/>
              </a:rPr>
              <a:t>экзаменах </a:t>
            </a:r>
            <a:r>
              <a:rPr sz="2000" spc="60" dirty="0">
                <a:latin typeface="Georgia"/>
                <a:cs typeface="Georgia"/>
              </a:rPr>
              <a:t>по </a:t>
            </a:r>
            <a:r>
              <a:rPr sz="2000" spc="86" dirty="0">
                <a:latin typeface="Georgia"/>
                <a:cs typeface="Georgia"/>
              </a:rPr>
              <a:t>русскому </a:t>
            </a:r>
            <a:r>
              <a:rPr sz="2000" spc="75" dirty="0">
                <a:latin typeface="Georgia"/>
                <a:cs typeface="Georgia"/>
              </a:rPr>
              <a:t>языку </a:t>
            </a:r>
            <a:r>
              <a:rPr sz="2000" spc="68" dirty="0">
                <a:latin typeface="Georgia"/>
                <a:cs typeface="Georgia"/>
              </a:rPr>
              <a:t>и </a:t>
            </a:r>
            <a:r>
              <a:rPr sz="2000" spc="90" dirty="0">
                <a:latin typeface="Georgia"/>
                <a:cs typeface="Georgia"/>
              </a:rPr>
              <a:t>математике, </a:t>
            </a:r>
            <a:r>
              <a:rPr sz="2000" spc="-4" dirty="0">
                <a:latin typeface="Georgia"/>
                <a:cs typeface="Georgia"/>
              </a:rPr>
              <a:t>либо  </a:t>
            </a:r>
            <a:r>
              <a:rPr sz="2000" spc="60" dirty="0">
                <a:latin typeface="Georgia"/>
                <a:cs typeface="Georgia"/>
              </a:rPr>
              <a:t>получившим </a:t>
            </a:r>
            <a:r>
              <a:rPr sz="2000" spc="75" dirty="0">
                <a:latin typeface="Georgia"/>
                <a:cs typeface="Georgia"/>
              </a:rPr>
              <a:t>повторно</a:t>
            </a:r>
            <a:r>
              <a:rPr sz="2000" spc="221" dirty="0">
                <a:latin typeface="Georgia"/>
                <a:cs typeface="Georgia"/>
              </a:rPr>
              <a:t> </a:t>
            </a:r>
            <a:r>
              <a:rPr sz="2000" spc="60" dirty="0">
                <a:latin typeface="Georgia"/>
                <a:cs typeface="Georgia"/>
              </a:rPr>
              <a:t>неудовлетворительный</a:t>
            </a:r>
            <a:endParaRPr sz="2000" dirty="0">
              <a:latin typeface="Georgia"/>
              <a:cs typeface="Georgia"/>
            </a:endParaRPr>
          </a:p>
          <a:p>
            <a:pPr marL="611505">
              <a:lnSpc>
                <a:spcPts val="1811"/>
              </a:lnSpc>
            </a:pPr>
            <a:r>
              <a:rPr sz="2000" spc="56" dirty="0">
                <a:latin typeface="Georgia"/>
                <a:cs typeface="Georgia"/>
              </a:rPr>
              <a:t>результат </a:t>
            </a:r>
            <a:r>
              <a:rPr sz="2000" spc="60" dirty="0">
                <a:latin typeface="Georgia"/>
                <a:cs typeface="Georgia"/>
              </a:rPr>
              <a:t>по одному </a:t>
            </a:r>
            <a:r>
              <a:rPr sz="2000" spc="38" dirty="0">
                <a:latin typeface="Georgia"/>
                <a:cs typeface="Georgia"/>
              </a:rPr>
              <a:t>из </a:t>
            </a:r>
            <a:r>
              <a:rPr sz="2000" spc="79" dirty="0">
                <a:latin typeface="Georgia"/>
                <a:cs typeface="Georgia"/>
              </a:rPr>
              <a:t>этих предметов</a:t>
            </a:r>
            <a:r>
              <a:rPr sz="2000" spc="540" dirty="0">
                <a:latin typeface="Georgia"/>
                <a:cs typeface="Georgia"/>
              </a:rPr>
              <a:t> </a:t>
            </a:r>
            <a:r>
              <a:rPr sz="2000" spc="146" dirty="0">
                <a:latin typeface="Georgia"/>
                <a:cs typeface="Georgia"/>
              </a:rPr>
              <a:t>в</a:t>
            </a:r>
            <a:endParaRPr sz="2000" dirty="0">
              <a:latin typeface="Georgia"/>
              <a:cs typeface="Georgia"/>
            </a:endParaRPr>
          </a:p>
          <a:p>
            <a:pPr marL="371475" marR="365760" algn="ctr">
              <a:lnSpc>
                <a:spcPct val="90000"/>
              </a:lnSpc>
              <a:spcBef>
                <a:spcPts val="109"/>
              </a:spcBef>
            </a:pPr>
            <a:r>
              <a:rPr sz="2000" spc="41" dirty="0">
                <a:latin typeface="Georgia"/>
                <a:cs typeface="Georgia"/>
              </a:rPr>
              <a:t>дополнительные </a:t>
            </a:r>
            <a:r>
              <a:rPr sz="2000" spc="83" dirty="0">
                <a:latin typeface="Georgia"/>
                <a:cs typeface="Georgia"/>
              </a:rPr>
              <a:t>сроки, </a:t>
            </a:r>
            <a:r>
              <a:rPr sz="2000" spc="98" dirty="0">
                <a:latin typeface="Georgia"/>
                <a:cs typeface="Georgia"/>
              </a:rPr>
              <a:t>выдается</a:t>
            </a:r>
            <a:r>
              <a:rPr sz="2000" u="heavy" spc="98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 </a:t>
            </a:r>
            <a:r>
              <a:rPr sz="2000" b="1" u="heavy" spc="8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справка</a:t>
            </a:r>
            <a:r>
              <a:rPr sz="2000" b="1" spc="8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000" spc="30" dirty="0">
                <a:latin typeface="Georgia"/>
                <a:cs typeface="Georgia"/>
              </a:rPr>
              <a:t>об  </a:t>
            </a:r>
            <a:r>
              <a:rPr sz="2000" spc="56" dirty="0">
                <a:latin typeface="Georgia"/>
                <a:cs typeface="Georgia"/>
              </a:rPr>
              <a:t>обучении </a:t>
            </a:r>
            <a:r>
              <a:rPr sz="2000" spc="146" dirty="0">
                <a:latin typeface="Georgia"/>
                <a:cs typeface="Georgia"/>
              </a:rPr>
              <a:t>в </a:t>
            </a:r>
            <a:r>
              <a:rPr sz="2000" spc="56" dirty="0">
                <a:latin typeface="Georgia"/>
                <a:cs typeface="Georgia"/>
              </a:rPr>
              <a:t>образовательном </a:t>
            </a:r>
            <a:r>
              <a:rPr sz="2000" spc="75" dirty="0">
                <a:latin typeface="Georgia"/>
                <a:cs typeface="Georgia"/>
              </a:rPr>
              <a:t>учреждении </a:t>
            </a:r>
            <a:r>
              <a:rPr sz="2000" spc="60" dirty="0">
                <a:latin typeface="Georgia"/>
                <a:cs typeface="Georgia"/>
              </a:rPr>
              <a:t>по  </a:t>
            </a:r>
            <a:r>
              <a:rPr sz="2000" spc="64" dirty="0">
                <a:latin typeface="Georgia"/>
                <a:cs typeface="Georgia"/>
              </a:rPr>
              <a:t>установленной</a:t>
            </a:r>
            <a:r>
              <a:rPr sz="2000" spc="143" dirty="0">
                <a:latin typeface="Georgia"/>
                <a:cs typeface="Georgia"/>
              </a:rPr>
              <a:t> </a:t>
            </a:r>
            <a:r>
              <a:rPr sz="2000" spc="83" dirty="0">
                <a:latin typeface="Georgia"/>
                <a:cs typeface="Georgia"/>
              </a:rPr>
              <a:t>форме.</a:t>
            </a:r>
            <a:endParaRPr sz="2000" dirty="0">
              <a:latin typeface="Georgia"/>
              <a:cs typeface="Georgia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33350"/>
            <a:ext cx="1521068" cy="7209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031" y="895350"/>
            <a:ext cx="6515100" cy="4893038"/>
          </a:xfrm>
          <a:prstGeom prst="rect">
            <a:avLst/>
          </a:prstGeom>
        </p:spPr>
        <p:txBody>
          <a:bodyPr vert="horz" wrap="square" lIns="0" tIns="167164" rIns="0" bIns="0" rtlCol="0">
            <a:spAutoFit/>
          </a:bodyPr>
          <a:lstStyle/>
          <a:p>
            <a:pPr marL="9525">
              <a:spcBef>
                <a:spcPts val="1316"/>
              </a:spcBef>
            </a:pPr>
            <a:r>
              <a:rPr sz="2000" b="1" spc="-56" dirty="0">
                <a:latin typeface="Georgia"/>
                <a:cs typeface="Georgia"/>
              </a:rPr>
              <a:t>Цель: </a:t>
            </a:r>
            <a:r>
              <a:rPr sz="2000" b="1" spc="113" dirty="0">
                <a:solidFill>
                  <a:srgbClr val="C00000"/>
                </a:solidFill>
                <a:latin typeface="Georgia"/>
                <a:cs typeface="Georgia"/>
              </a:rPr>
              <a:t>допуск </a:t>
            </a:r>
            <a:r>
              <a:rPr sz="2000" b="1" spc="158" dirty="0">
                <a:solidFill>
                  <a:srgbClr val="C00000"/>
                </a:solidFill>
                <a:latin typeface="Georgia"/>
                <a:cs typeface="Georgia"/>
              </a:rPr>
              <a:t>к</a:t>
            </a:r>
            <a:r>
              <a:rPr sz="2000" b="1" spc="-23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000" b="1" spc="-19" dirty="0">
                <a:solidFill>
                  <a:srgbClr val="C00000"/>
                </a:solidFill>
                <a:latin typeface="Georgia"/>
                <a:cs typeface="Georgia"/>
              </a:rPr>
              <a:t>ГИА</a:t>
            </a:r>
            <a:endParaRPr sz="2000" b="1" dirty="0">
              <a:solidFill>
                <a:srgbClr val="C00000"/>
              </a:solidFill>
              <a:latin typeface="Georgia"/>
              <a:cs typeface="Georgia"/>
            </a:endParaRPr>
          </a:p>
          <a:p>
            <a:pPr marL="9525">
              <a:spcBef>
                <a:spcPts val="1245"/>
              </a:spcBef>
            </a:pPr>
            <a:r>
              <a:rPr sz="2000" b="1" spc="-19" dirty="0">
                <a:latin typeface="Georgia"/>
                <a:cs typeface="Georgia"/>
              </a:rPr>
              <a:t>Форма: </a:t>
            </a:r>
            <a:r>
              <a:rPr sz="2000" spc="83" dirty="0">
                <a:latin typeface="Georgia"/>
                <a:cs typeface="Georgia"/>
              </a:rPr>
              <a:t>сочинение </a:t>
            </a:r>
            <a:r>
              <a:rPr sz="2000" dirty="0">
                <a:latin typeface="Georgia"/>
                <a:cs typeface="Georgia"/>
              </a:rPr>
              <a:t>или</a:t>
            </a:r>
            <a:r>
              <a:rPr sz="2000" spc="420" dirty="0">
                <a:latin typeface="Georgia"/>
                <a:cs typeface="Georgia"/>
              </a:rPr>
              <a:t> </a:t>
            </a:r>
            <a:r>
              <a:rPr sz="2000" spc="56" dirty="0">
                <a:latin typeface="Georgia"/>
                <a:cs typeface="Georgia"/>
              </a:rPr>
              <a:t>изложение</a:t>
            </a:r>
            <a:endParaRPr sz="2000" dirty="0">
              <a:latin typeface="Georgia"/>
              <a:cs typeface="Georgia"/>
            </a:endParaRPr>
          </a:p>
          <a:p>
            <a:pPr marL="9525">
              <a:spcBef>
                <a:spcPts val="1241"/>
              </a:spcBef>
            </a:pPr>
            <a:r>
              <a:rPr sz="2000" b="1" spc="19" dirty="0">
                <a:latin typeface="Georgia"/>
                <a:cs typeface="Georgia"/>
              </a:rPr>
              <a:t>Результат: </a:t>
            </a:r>
            <a:r>
              <a:rPr sz="2000" spc="94" dirty="0">
                <a:latin typeface="Georgia"/>
                <a:cs typeface="Georgia"/>
              </a:rPr>
              <a:t>зачет </a:t>
            </a:r>
            <a:r>
              <a:rPr sz="2000" dirty="0">
                <a:latin typeface="Georgia"/>
                <a:cs typeface="Georgia"/>
              </a:rPr>
              <a:t>или</a:t>
            </a:r>
            <a:r>
              <a:rPr sz="2000" spc="416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незачет</a:t>
            </a:r>
            <a:endParaRPr sz="2000" dirty="0">
              <a:latin typeface="Georgia"/>
              <a:cs typeface="Georgia"/>
            </a:endParaRPr>
          </a:p>
          <a:p>
            <a:pPr marL="9525" marR="493871" algn="just">
              <a:lnSpc>
                <a:spcPct val="144500"/>
              </a:lnSpc>
              <a:spcBef>
                <a:spcPts val="4"/>
              </a:spcBef>
            </a:pPr>
            <a:r>
              <a:rPr sz="2000" b="1" spc="60" dirty="0">
                <a:latin typeface="Georgia"/>
                <a:cs typeface="Georgia"/>
              </a:rPr>
              <a:t>Дата </a:t>
            </a:r>
            <a:r>
              <a:rPr sz="2000" b="1" dirty="0">
                <a:latin typeface="Georgia"/>
                <a:cs typeface="Georgia"/>
              </a:rPr>
              <a:t>проведения: </a:t>
            </a:r>
            <a:r>
              <a:rPr lang="ru-RU" sz="2000" b="1" spc="161" dirty="0">
                <a:solidFill>
                  <a:srgbClr val="FF0000"/>
                </a:solidFill>
                <a:latin typeface="Georgia"/>
                <a:cs typeface="Georgia"/>
              </a:rPr>
              <a:t>5 декабря </a:t>
            </a:r>
            <a:r>
              <a:rPr sz="2000" b="1" spc="161" dirty="0">
                <a:solidFill>
                  <a:srgbClr val="FF0000"/>
                </a:solidFill>
                <a:latin typeface="Georgia"/>
                <a:cs typeface="Georgia"/>
              </a:rPr>
              <a:t>20</a:t>
            </a:r>
            <a:r>
              <a:rPr lang="ru-RU" sz="2000" b="1" spc="161" dirty="0">
                <a:solidFill>
                  <a:srgbClr val="FF0000"/>
                </a:solidFill>
                <a:latin typeface="Georgia"/>
                <a:cs typeface="Georgia"/>
              </a:rPr>
              <a:t>25(среда)</a:t>
            </a:r>
            <a:r>
              <a:rPr sz="2000" b="1" spc="161" dirty="0">
                <a:solidFill>
                  <a:srgbClr val="FF0000"/>
                </a:solidFill>
                <a:latin typeface="Georgia"/>
                <a:cs typeface="Georgia"/>
              </a:rPr>
              <a:t>  </a:t>
            </a:r>
            <a:endParaRPr lang="ru-RU" sz="2000" b="1" spc="161" dirty="0">
              <a:solidFill>
                <a:srgbClr val="FF0000"/>
              </a:solidFill>
              <a:latin typeface="Georgia"/>
              <a:cs typeface="Georgia"/>
            </a:endParaRPr>
          </a:p>
          <a:p>
            <a:pPr marL="9525" marR="493871" algn="just">
              <a:lnSpc>
                <a:spcPct val="144500"/>
              </a:lnSpc>
              <a:spcBef>
                <a:spcPts val="4"/>
              </a:spcBef>
            </a:pPr>
            <a:r>
              <a:rPr sz="2000" b="1" dirty="0" err="1">
                <a:latin typeface="Georgia"/>
                <a:cs typeface="Georgia"/>
              </a:rPr>
              <a:t>Время</a:t>
            </a:r>
            <a:r>
              <a:rPr sz="2000" b="1" dirty="0">
                <a:latin typeface="Georgia"/>
                <a:cs typeface="Georgia"/>
              </a:rPr>
              <a:t> </a:t>
            </a:r>
            <a:r>
              <a:rPr sz="2000" b="1" spc="-19" dirty="0">
                <a:latin typeface="Georgia"/>
                <a:cs typeface="Georgia"/>
              </a:rPr>
              <a:t>написания: </a:t>
            </a:r>
            <a:r>
              <a:rPr sz="2000" spc="165" dirty="0">
                <a:latin typeface="Georgia"/>
                <a:cs typeface="Georgia"/>
              </a:rPr>
              <a:t>235 </a:t>
            </a:r>
            <a:r>
              <a:rPr sz="2000" spc="101" dirty="0" err="1">
                <a:latin typeface="Georgia"/>
                <a:cs typeface="Georgia"/>
              </a:rPr>
              <a:t>минут</a:t>
            </a:r>
            <a:r>
              <a:rPr sz="2000" spc="101" dirty="0">
                <a:latin typeface="Georgia"/>
                <a:cs typeface="Georgia"/>
              </a:rPr>
              <a:t>  </a:t>
            </a:r>
            <a:endParaRPr lang="ru-RU" sz="2000" spc="101" dirty="0">
              <a:latin typeface="Georgia"/>
              <a:cs typeface="Georgia"/>
            </a:endParaRPr>
          </a:p>
          <a:p>
            <a:pPr marL="9525" marR="493871" algn="just">
              <a:lnSpc>
                <a:spcPct val="144500"/>
              </a:lnSpc>
              <a:spcBef>
                <a:spcPts val="4"/>
              </a:spcBef>
            </a:pPr>
            <a:r>
              <a:rPr sz="2000" b="1" spc="-94" dirty="0" err="1">
                <a:latin typeface="Georgia"/>
                <a:cs typeface="Georgia"/>
              </a:rPr>
              <a:t>Начало</a:t>
            </a:r>
            <a:r>
              <a:rPr sz="2000" b="1" spc="-94" dirty="0">
                <a:latin typeface="Georgia"/>
                <a:cs typeface="Georgia"/>
              </a:rPr>
              <a:t> </a:t>
            </a:r>
            <a:r>
              <a:rPr sz="2000" b="1" spc="-15" dirty="0">
                <a:latin typeface="Georgia"/>
                <a:cs typeface="Georgia"/>
              </a:rPr>
              <a:t>сочинения:</a:t>
            </a:r>
            <a:r>
              <a:rPr sz="2000" b="1" spc="-4" dirty="0">
                <a:latin typeface="Georgia"/>
                <a:cs typeface="Georgia"/>
              </a:rPr>
              <a:t> </a:t>
            </a:r>
            <a:r>
              <a:rPr sz="2000" spc="94" dirty="0">
                <a:latin typeface="Georgia"/>
                <a:cs typeface="Georgia"/>
              </a:rPr>
              <a:t>10:00</a:t>
            </a:r>
            <a:endParaRPr lang="ru-RU" sz="2000" spc="94" dirty="0">
              <a:latin typeface="Georgia"/>
              <a:cs typeface="Georgia"/>
            </a:endParaRPr>
          </a:p>
          <a:p>
            <a:pPr marL="9525" marR="493871" algn="just">
              <a:lnSpc>
                <a:spcPct val="144500"/>
              </a:lnSpc>
              <a:spcBef>
                <a:spcPts val="4"/>
              </a:spcBef>
            </a:pPr>
            <a:r>
              <a:rPr lang="ru-RU" sz="2000" b="1" spc="-19" dirty="0">
                <a:latin typeface="Georgia"/>
                <a:cs typeface="Georgia"/>
              </a:rPr>
              <a:t>Дополнительные сроки: </a:t>
            </a:r>
            <a:r>
              <a:rPr lang="ru-RU" sz="2000" b="1" spc="-19" dirty="0">
                <a:solidFill>
                  <a:srgbClr val="FF0000"/>
                </a:solidFill>
                <a:latin typeface="Georgia"/>
                <a:cs typeface="Georgia"/>
              </a:rPr>
              <a:t>4 февраля и  </a:t>
            </a:r>
          </a:p>
          <a:p>
            <a:pPr marL="9525" marR="493871" algn="just">
              <a:lnSpc>
                <a:spcPct val="144500"/>
              </a:lnSpc>
              <a:spcBef>
                <a:spcPts val="4"/>
              </a:spcBef>
            </a:pPr>
            <a:r>
              <a:rPr lang="ru-RU" sz="2000" b="1" spc="-19" dirty="0">
                <a:solidFill>
                  <a:srgbClr val="FF0000"/>
                </a:solidFill>
                <a:latin typeface="Georgia"/>
                <a:cs typeface="Georgia"/>
              </a:rPr>
              <a:t>8 апреля 2026 года</a:t>
            </a:r>
          </a:p>
          <a:p>
            <a:pPr marL="9525" marR="493871" algn="just">
              <a:lnSpc>
                <a:spcPct val="144500"/>
              </a:lnSpc>
              <a:spcBef>
                <a:spcPts val="4"/>
              </a:spcBef>
            </a:pPr>
            <a:r>
              <a:rPr lang="ru-RU" sz="2000" b="1" spc="-19" dirty="0">
                <a:latin typeface="Georgia"/>
                <a:cs typeface="Georgia"/>
              </a:rPr>
              <a:t>Заявление подается  </a:t>
            </a:r>
            <a:r>
              <a:rPr lang="ru-RU" sz="2000" b="1" spc="-19" dirty="0">
                <a:solidFill>
                  <a:srgbClr val="FF0000"/>
                </a:solidFill>
                <a:latin typeface="Georgia"/>
                <a:cs typeface="Georgia"/>
              </a:rPr>
              <a:t>до 15.11.2025</a:t>
            </a:r>
            <a:endParaRPr lang="ru-RU" sz="2000" b="1" spc="-19" dirty="0">
              <a:latin typeface="Georgia"/>
              <a:cs typeface="Georgia"/>
            </a:endParaRPr>
          </a:p>
          <a:p>
            <a:pPr marL="9525" marR="493871" algn="just">
              <a:lnSpc>
                <a:spcPct val="144500"/>
              </a:lnSpc>
              <a:spcBef>
                <a:spcPts val="4"/>
              </a:spcBef>
            </a:pPr>
            <a:endParaRPr lang="ru-RU" b="1" spc="-19" dirty="0">
              <a:solidFill>
                <a:srgbClr val="FF0000"/>
              </a:solidFill>
              <a:latin typeface="Georgia"/>
              <a:cs typeface="Georgia"/>
            </a:endParaRPr>
          </a:p>
          <a:p>
            <a:pPr marL="9525" marR="493871" algn="just">
              <a:lnSpc>
                <a:spcPct val="144500"/>
              </a:lnSpc>
              <a:spcBef>
                <a:spcPts val="4"/>
              </a:spcBef>
            </a:pPr>
            <a:endParaRPr sz="21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59717" y="258817"/>
            <a:ext cx="4777264" cy="47080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3000" b="0" u="heavy" spc="-754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000" u="heavy" spc="-83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3000" u="heavy" spc="-21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000" u="heavy" spc="-79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СОЧИНЕНИЕ</a:t>
            </a:r>
            <a:r>
              <a:rPr sz="3000" u="heavy" spc="-79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3000" dirty="0">
              <a:latin typeface="Times New Roman"/>
              <a:cs typeface="Times New Roman"/>
            </a:endParaRPr>
          </a:p>
        </p:txBody>
      </p:sp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818" y="66115"/>
            <a:ext cx="1521068" cy="720924"/>
          </a:xfrm>
          <a:prstGeom prst="rect">
            <a:avLst/>
          </a:prstGeom>
          <a:noFill/>
        </p:spPr>
      </p:pic>
      <p:pic>
        <p:nvPicPr>
          <p:cNvPr id="6" name="Picture 2" descr="F:\2021-2022\ГИА в 2022 году\d496e7fdc51a5824c130e0b6e6cfcacf.jpg">
            <a:extLst>
              <a:ext uri="{FF2B5EF4-FFF2-40B4-BE49-F238E27FC236}">
                <a16:creationId xmlns:a16="http://schemas.microsoft.com/office/drawing/2014/main" id="{AC9976ED-73EE-4EDF-BAEC-7B67021E4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9604" y="971550"/>
            <a:ext cx="1996527" cy="11262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6030" y="256202"/>
            <a:ext cx="4972050" cy="5169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100" b="0" u="heavy" spc="-52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3300" spc="-109" dirty="0">
                <a:solidFill>
                  <a:srgbClr val="C00000"/>
                </a:solidFill>
                <a:latin typeface="Times New Roman"/>
                <a:cs typeface="Times New Roman"/>
              </a:rPr>
              <a:t>РЕГИСТРАЦИЯ </a:t>
            </a:r>
            <a:r>
              <a:rPr lang="ru-RU" sz="3300" spc="-38" dirty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lang="ru-RU" sz="3300" spc="-259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ru-RU" sz="3300" spc="-75" dirty="0">
                <a:solidFill>
                  <a:srgbClr val="C00000"/>
                </a:solidFill>
                <a:latin typeface="Times New Roman"/>
                <a:cs typeface="Times New Roman"/>
              </a:rPr>
              <a:t>ЕГЭ</a:t>
            </a:r>
            <a:endParaRPr sz="33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1956" y="1270063"/>
            <a:ext cx="579358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3396139">
              <a:spcBef>
                <a:spcPts val="71"/>
              </a:spcBef>
            </a:pPr>
            <a:r>
              <a:rPr sz="2100" u="heavy" spc="-525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1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507" y="86737"/>
            <a:ext cx="1521068" cy="720924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8FDC9F-0293-48A6-A66D-561AF9160580}"/>
              </a:ext>
            </a:extLst>
          </p:cNvPr>
          <p:cNvSpPr txBox="1"/>
          <p:nvPr/>
        </p:nvSpPr>
        <p:spPr>
          <a:xfrm>
            <a:off x="207464" y="1127765"/>
            <a:ext cx="6572250" cy="1443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6680" marR="104775" algn="ctr">
              <a:lnSpc>
                <a:spcPts val="2918"/>
              </a:lnSpc>
              <a:spcBef>
                <a:spcPts val="439"/>
              </a:spcBef>
            </a:pPr>
            <a:r>
              <a:rPr lang="ru-RU" sz="2700" spc="4" dirty="0">
                <a:latin typeface="Georgia"/>
                <a:cs typeface="Georgia"/>
              </a:rPr>
              <a:t>Для </a:t>
            </a:r>
            <a:r>
              <a:rPr lang="ru-RU" sz="2700" spc="131" dirty="0">
                <a:latin typeface="Georgia"/>
                <a:cs typeface="Georgia"/>
              </a:rPr>
              <a:t>участия </a:t>
            </a:r>
            <a:r>
              <a:rPr lang="ru-RU" sz="2700" spc="221" dirty="0">
                <a:latin typeface="Georgia"/>
                <a:cs typeface="Georgia"/>
              </a:rPr>
              <a:t>в </a:t>
            </a:r>
            <a:r>
              <a:rPr lang="ru-RU" sz="2700" spc="127" dirty="0">
                <a:latin typeface="Georgia"/>
                <a:cs typeface="Georgia"/>
              </a:rPr>
              <a:t>ЕГЭ </a:t>
            </a:r>
            <a:r>
              <a:rPr lang="ru-RU" sz="2700" spc="113" dirty="0">
                <a:latin typeface="Georgia"/>
                <a:cs typeface="Georgia"/>
              </a:rPr>
              <a:t>обучающемуся  </a:t>
            </a:r>
            <a:r>
              <a:rPr lang="ru-RU" sz="2700" spc="86" dirty="0">
                <a:latin typeface="Georgia"/>
                <a:cs typeface="Georgia"/>
              </a:rPr>
              <a:t>необходимо</a:t>
            </a:r>
            <a:r>
              <a:rPr lang="ru-RU" sz="2700" spc="191" dirty="0">
                <a:latin typeface="Georgia"/>
                <a:cs typeface="Georgia"/>
              </a:rPr>
              <a:t> подать заявление </a:t>
            </a:r>
            <a:r>
              <a:rPr lang="ru-RU" sz="2700" spc="221" dirty="0">
                <a:latin typeface="Georgia"/>
                <a:cs typeface="Georgia"/>
              </a:rPr>
              <a:t>в</a:t>
            </a:r>
            <a:endParaRPr lang="ru-RU" sz="2700" dirty="0">
              <a:latin typeface="Georgia"/>
              <a:cs typeface="Georgia"/>
            </a:endParaRPr>
          </a:p>
          <a:p>
            <a:pPr algn="ctr">
              <a:spcBef>
                <a:spcPts val="1459"/>
              </a:spcBef>
            </a:pPr>
            <a:r>
              <a:rPr lang="ru-RU" sz="2700" b="1" spc="-26" dirty="0">
                <a:latin typeface="Georgia"/>
                <a:cs typeface="Georgia"/>
              </a:rPr>
              <a:t>СРОК </a:t>
            </a:r>
            <a:r>
              <a:rPr lang="ru-RU" sz="2700" b="1" spc="26" dirty="0">
                <a:latin typeface="Georgia"/>
                <a:cs typeface="Georgia"/>
              </a:rPr>
              <a:t>ДО </a:t>
            </a:r>
            <a:r>
              <a:rPr lang="ru-RU" sz="2700" b="1" spc="458" dirty="0">
                <a:solidFill>
                  <a:srgbClr val="C00000"/>
                </a:solidFill>
                <a:latin typeface="Georgia"/>
                <a:cs typeface="Georgia"/>
              </a:rPr>
              <a:t>1</a:t>
            </a:r>
            <a:r>
              <a:rPr lang="ru-RU" sz="2700" b="1" spc="458" dirty="0">
                <a:latin typeface="Georgia"/>
                <a:cs typeface="Georgia"/>
              </a:rPr>
              <a:t> </a:t>
            </a:r>
            <a:r>
              <a:rPr lang="ru-RU" sz="2700" b="1" spc="-101" dirty="0">
                <a:latin typeface="Georgia"/>
                <a:cs typeface="Georgia"/>
              </a:rPr>
              <a:t>ФЕВРАЛЯ </a:t>
            </a:r>
            <a:r>
              <a:rPr lang="ru-RU" sz="2700" b="1" spc="-15" dirty="0">
                <a:solidFill>
                  <a:srgbClr val="C00000"/>
                </a:solidFill>
                <a:latin typeface="Georgia"/>
                <a:cs typeface="Georgia"/>
              </a:rPr>
              <a:t>2026</a:t>
            </a:r>
            <a:r>
              <a:rPr lang="ru-RU" sz="2700" b="1" spc="146" dirty="0">
                <a:latin typeface="Georgia"/>
                <a:cs typeface="Georgia"/>
              </a:rPr>
              <a:t> </a:t>
            </a:r>
            <a:r>
              <a:rPr lang="ru-RU" sz="2700" b="1" spc="-11" dirty="0">
                <a:latin typeface="Georgia"/>
                <a:cs typeface="Georgia"/>
              </a:rPr>
              <a:t>ГОДА</a:t>
            </a:r>
            <a:endParaRPr lang="ru-RU" sz="2700" dirty="0">
              <a:latin typeface="Georgia"/>
              <a:cs typeface="Georgi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AA9192-74E3-4667-9058-45D89D5C6D71}"/>
              </a:ext>
            </a:extLst>
          </p:cNvPr>
          <p:cNvSpPr txBox="1"/>
          <p:nvPr/>
        </p:nvSpPr>
        <p:spPr>
          <a:xfrm>
            <a:off x="305507" y="3195936"/>
            <a:ext cx="2725348" cy="946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4869">
              <a:spcBef>
                <a:spcPts val="75"/>
              </a:spcBef>
            </a:pPr>
            <a:r>
              <a:rPr lang="ru-RU" sz="1500" u="sng" spc="-4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1500" b="1" u="sng" spc="-13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Участник</a:t>
            </a:r>
            <a:r>
              <a:rPr lang="ru-RU" sz="1500" b="1" u="sng" spc="-113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lang="ru-RU" sz="1500" b="1" u="sng" spc="-19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ГИА</a:t>
            </a:r>
            <a:endParaRPr lang="ru-RU" sz="1500" u="sng" dirty="0">
              <a:latin typeface="Arial"/>
              <a:cs typeface="Arial"/>
            </a:endParaRPr>
          </a:p>
          <a:p>
            <a:pPr marL="9525">
              <a:spcBef>
                <a:spcPts val="23"/>
              </a:spcBef>
            </a:pPr>
            <a:r>
              <a:rPr lang="ru-RU" sz="1350" b="1" i="1" spc="-131" dirty="0">
                <a:latin typeface="Trebuchet MS"/>
                <a:cs typeface="Trebuchet MS"/>
              </a:rPr>
              <a:t>- </a:t>
            </a:r>
            <a:r>
              <a:rPr lang="ru-RU" sz="1350" b="1" i="1" spc="-94" dirty="0">
                <a:latin typeface="Trebuchet MS"/>
                <a:cs typeface="Trebuchet MS"/>
              </a:rPr>
              <a:t>сведения </a:t>
            </a:r>
            <a:r>
              <a:rPr lang="ru-RU" sz="1350" b="1" i="1" spc="-75" dirty="0">
                <a:latin typeface="Trebuchet MS"/>
                <a:cs typeface="Trebuchet MS"/>
              </a:rPr>
              <a:t>об</a:t>
            </a:r>
            <a:r>
              <a:rPr lang="ru-RU" sz="1350" b="1" i="1" spc="-146" dirty="0">
                <a:latin typeface="Trebuchet MS"/>
                <a:cs typeface="Trebuchet MS"/>
              </a:rPr>
              <a:t> </a:t>
            </a:r>
            <a:r>
              <a:rPr lang="ru-RU" sz="1350" b="1" i="1" spc="-90" dirty="0">
                <a:latin typeface="Trebuchet MS"/>
                <a:cs typeface="Trebuchet MS"/>
              </a:rPr>
              <a:t>участнике</a:t>
            </a:r>
            <a:endParaRPr lang="ru-RU" sz="1350" dirty="0">
              <a:latin typeface="Trebuchet MS"/>
              <a:cs typeface="Trebuchet MS"/>
            </a:endParaRPr>
          </a:p>
          <a:p>
            <a:pPr marL="9525"/>
            <a:r>
              <a:rPr lang="ru-RU" sz="1350" b="1" i="1" spc="-131" dirty="0">
                <a:latin typeface="Trebuchet MS"/>
                <a:cs typeface="Trebuchet MS"/>
              </a:rPr>
              <a:t>- </a:t>
            </a:r>
            <a:r>
              <a:rPr lang="ru-RU" sz="1350" b="1" i="1" spc="-94" dirty="0">
                <a:latin typeface="Trebuchet MS"/>
                <a:cs typeface="Trebuchet MS"/>
              </a:rPr>
              <a:t>сведения </a:t>
            </a:r>
            <a:r>
              <a:rPr lang="ru-RU" sz="1350" b="1" i="1" spc="-75" dirty="0">
                <a:latin typeface="Trebuchet MS"/>
                <a:cs typeface="Trebuchet MS"/>
              </a:rPr>
              <a:t>об</a:t>
            </a:r>
            <a:r>
              <a:rPr lang="ru-RU" sz="1350" b="1" i="1" spc="-146" dirty="0">
                <a:latin typeface="Trebuchet MS"/>
                <a:cs typeface="Trebuchet MS"/>
              </a:rPr>
              <a:t> </a:t>
            </a:r>
            <a:r>
              <a:rPr lang="ru-RU" sz="1350" b="1" i="1" spc="-83" dirty="0">
                <a:latin typeface="Trebuchet MS"/>
                <a:cs typeface="Trebuchet MS"/>
              </a:rPr>
              <a:t>образовательной</a:t>
            </a:r>
            <a:endParaRPr lang="ru-RU" sz="1350" dirty="0">
              <a:latin typeface="Trebuchet MS"/>
              <a:cs typeface="Trebuchet MS"/>
            </a:endParaRPr>
          </a:p>
          <a:p>
            <a:pPr marL="9525"/>
            <a:r>
              <a:rPr lang="ru-RU" sz="1350" b="1" i="1" spc="-75" dirty="0">
                <a:latin typeface="Trebuchet MS"/>
                <a:cs typeface="Trebuchet MS"/>
              </a:rPr>
              <a:t>организации</a:t>
            </a:r>
            <a:endParaRPr lang="ru-RU" sz="1350" dirty="0">
              <a:latin typeface="Trebuchet MS"/>
              <a:cs typeface="Trebuchet M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030EE3-FFBD-4FB2-8374-4D5A79EB7CB1}"/>
              </a:ext>
            </a:extLst>
          </p:cNvPr>
          <p:cNvSpPr txBox="1"/>
          <p:nvPr/>
        </p:nvSpPr>
        <p:spPr>
          <a:xfrm>
            <a:off x="3600450" y="3195936"/>
            <a:ext cx="3086100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02030">
              <a:spcBef>
                <a:spcPts val="75"/>
              </a:spcBef>
            </a:pPr>
            <a:r>
              <a:rPr lang="ru-RU" sz="1500" u="sng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1500" b="1" u="sng" spc="-172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Родитель</a:t>
            </a:r>
          </a:p>
          <a:p>
            <a:pPr marL="9525">
              <a:spcBef>
                <a:spcPts val="23"/>
              </a:spcBef>
            </a:pPr>
            <a:r>
              <a:rPr lang="ru-RU" sz="1350" b="1" i="1" spc="-131" dirty="0">
                <a:latin typeface="Trebuchet MS"/>
                <a:cs typeface="Trebuchet MS"/>
              </a:rPr>
              <a:t>- </a:t>
            </a:r>
            <a:r>
              <a:rPr lang="ru-RU" sz="1350" b="1" i="1" spc="-94" dirty="0">
                <a:latin typeface="Trebuchet MS"/>
                <a:cs typeface="Trebuchet MS"/>
              </a:rPr>
              <a:t>подписывает заявление участника</a:t>
            </a:r>
            <a:endParaRPr lang="ru-RU" sz="1350" dirty="0">
              <a:latin typeface="Trebuchet MS"/>
              <a:cs typeface="Trebuchet MS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480A7F42-0345-45CA-8928-862FFC08635C}"/>
              </a:ext>
            </a:extLst>
          </p:cNvPr>
          <p:cNvSpPr/>
          <p:nvPr/>
        </p:nvSpPr>
        <p:spPr>
          <a:xfrm>
            <a:off x="401955" y="3195936"/>
            <a:ext cx="2626995" cy="918865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5F8A1672-93B0-40AC-BB3F-F3FA7B1A5EE6}"/>
              </a:ext>
            </a:extLst>
          </p:cNvPr>
          <p:cNvSpPr/>
          <p:nvPr/>
        </p:nvSpPr>
        <p:spPr>
          <a:xfrm>
            <a:off x="3657600" y="3195937"/>
            <a:ext cx="2971800" cy="91886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8EF94565-4F5C-4FA1-89C5-2D68F094A16E}"/>
              </a:ext>
            </a:extLst>
          </p:cNvPr>
          <p:cNvSpPr/>
          <p:nvPr/>
        </p:nvSpPr>
        <p:spPr>
          <a:xfrm>
            <a:off x="401955" y="3195936"/>
            <a:ext cx="2626995" cy="91886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577434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120641" y="1213297"/>
            <a:ext cx="569213" cy="5554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" name="object 4"/>
          <p:cNvSpPr txBox="1"/>
          <p:nvPr/>
        </p:nvSpPr>
        <p:spPr>
          <a:xfrm>
            <a:off x="1386744" y="1040761"/>
            <a:ext cx="3969068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ru-RU" sz="2700" b="1" spc="94" dirty="0">
                <a:latin typeface="Georgia"/>
                <a:cs typeface="Georgia"/>
              </a:rPr>
              <a:t>3</a:t>
            </a:r>
            <a:r>
              <a:rPr sz="2700" b="1" spc="94" dirty="0">
                <a:latin typeface="Georgia"/>
                <a:cs typeface="Georgia"/>
              </a:rPr>
              <a:t> </a:t>
            </a:r>
            <a:r>
              <a:rPr sz="2700" b="1" dirty="0">
                <a:latin typeface="Georgia"/>
                <a:cs typeface="Georgia"/>
              </a:rPr>
              <a:t>периода </a:t>
            </a:r>
            <a:r>
              <a:rPr sz="2700" b="1" spc="41" dirty="0">
                <a:latin typeface="Georgia"/>
                <a:cs typeface="Georgia"/>
              </a:rPr>
              <a:t>сдачи</a:t>
            </a:r>
            <a:r>
              <a:rPr sz="2700" b="1" spc="-139" dirty="0">
                <a:latin typeface="Georgia"/>
                <a:cs typeface="Georgia"/>
              </a:rPr>
              <a:t> </a:t>
            </a:r>
            <a:r>
              <a:rPr sz="2700" b="1" spc="11" dirty="0">
                <a:latin typeface="Georgia"/>
                <a:cs typeface="Georgia"/>
              </a:rPr>
              <a:t>ЕГЭ</a:t>
            </a:r>
            <a:endParaRPr sz="2700" dirty="0">
              <a:latin typeface="Georgia"/>
              <a:cs typeface="Georg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74696" y="200720"/>
            <a:ext cx="3776663" cy="51793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3300" spc="-143" dirty="0">
                <a:latin typeface="Times New Roman"/>
                <a:cs typeface="Times New Roman"/>
              </a:rPr>
              <a:t>РАСПИСАНИЕ</a:t>
            </a:r>
            <a:r>
              <a:rPr sz="3300" spc="-233" dirty="0">
                <a:latin typeface="Times New Roman"/>
                <a:cs typeface="Times New Roman"/>
              </a:rPr>
              <a:t> </a:t>
            </a:r>
            <a:r>
              <a:rPr sz="3300" spc="-75" dirty="0">
                <a:latin typeface="Times New Roman"/>
                <a:cs typeface="Times New Roman"/>
              </a:rPr>
              <a:t>ЕГЭ</a:t>
            </a:r>
            <a:endParaRPr sz="33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38937" y="2086546"/>
            <a:ext cx="2455164" cy="9772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" name="object 8"/>
          <p:cNvSpPr/>
          <p:nvPr/>
        </p:nvSpPr>
        <p:spPr>
          <a:xfrm>
            <a:off x="1043560" y="2062543"/>
            <a:ext cx="1693925" cy="9555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" name="object 9"/>
          <p:cNvSpPr/>
          <p:nvPr/>
        </p:nvSpPr>
        <p:spPr>
          <a:xfrm>
            <a:off x="674693" y="2107215"/>
            <a:ext cx="2383593" cy="9058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0" name="object 10"/>
          <p:cNvSpPr/>
          <p:nvPr/>
        </p:nvSpPr>
        <p:spPr>
          <a:xfrm>
            <a:off x="674694" y="2107215"/>
            <a:ext cx="2383631" cy="905828"/>
          </a:xfrm>
          <a:custGeom>
            <a:avLst/>
            <a:gdLst/>
            <a:ahLst/>
            <a:cxnLst/>
            <a:rect l="l" t="t" r="r" b="b"/>
            <a:pathLst>
              <a:path w="3178175" h="1207770">
                <a:moveTo>
                  <a:pt x="0" y="201295"/>
                </a:moveTo>
                <a:lnTo>
                  <a:pt x="5316" y="155114"/>
                </a:lnTo>
                <a:lnTo>
                  <a:pt x="20461" y="112735"/>
                </a:lnTo>
                <a:lnTo>
                  <a:pt x="44226" y="75361"/>
                </a:lnTo>
                <a:lnTo>
                  <a:pt x="75401" y="44197"/>
                </a:lnTo>
                <a:lnTo>
                  <a:pt x="112779" y="20445"/>
                </a:lnTo>
                <a:lnTo>
                  <a:pt x="155150" y="5312"/>
                </a:lnTo>
                <a:lnTo>
                  <a:pt x="201307" y="0"/>
                </a:lnTo>
                <a:lnTo>
                  <a:pt x="2976829" y="0"/>
                </a:lnTo>
                <a:lnTo>
                  <a:pt x="3022969" y="5312"/>
                </a:lnTo>
                <a:lnTo>
                  <a:pt x="3065333" y="20445"/>
                </a:lnTo>
                <a:lnTo>
                  <a:pt x="3102709" y="44197"/>
                </a:lnTo>
                <a:lnTo>
                  <a:pt x="3133887" y="75361"/>
                </a:lnTo>
                <a:lnTo>
                  <a:pt x="3157656" y="112735"/>
                </a:lnTo>
                <a:lnTo>
                  <a:pt x="3172805" y="155114"/>
                </a:lnTo>
                <a:lnTo>
                  <a:pt x="3178124" y="201295"/>
                </a:lnTo>
                <a:lnTo>
                  <a:pt x="3178124" y="1006475"/>
                </a:lnTo>
                <a:lnTo>
                  <a:pt x="3172805" y="1052615"/>
                </a:lnTo>
                <a:lnTo>
                  <a:pt x="3157656" y="1094978"/>
                </a:lnTo>
                <a:lnTo>
                  <a:pt x="3133887" y="1132354"/>
                </a:lnTo>
                <a:lnTo>
                  <a:pt x="3102709" y="1163532"/>
                </a:lnTo>
                <a:lnTo>
                  <a:pt x="3065333" y="1187301"/>
                </a:lnTo>
                <a:lnTo>
                  <a:pt x="3022969" y="1202451"/>
                </a:lnTo>
                <a:lnTo>
                  <a:pt x="2976829" y="1207770"/>
                </a:lnTo>
                <a:lnTo>
                  <a:pt x="201307" y="1207770"/>
                </a:lnTo>
                <a:lnTo>
                  <a:pt x="155150" y="1202451"/>
                </a:lnTo>
                <a:lnTo>
                  <a:pt x="112779" y="1187301"/>
                </a:lnTo>
                <a:lnTo>
                  <a:pt x="75401" y="1163532"/>
                </a:lnTo>
                <a:lnTo>
                  <a:pt x="44226" y="1132354"/>
                </a:lnTo>
                <a:lnTo>
                  <a:pt x="20461" y="1094978"/>
                </a:lnTo>
                <a:lnTo>
                  <a:pt x="5316" y="1052615"/>
                </a:lnTo>
                <a:lnTo>
                  <a:pt x="0" y="1006475"/>
                </a:lnTo>
                <a:lnTo>
                  <a:pt x="0" y="20129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1" name="object 11"/>
          <p:cNvSpPr txBox="1"/>
          <p:nvPr/>
        </p:nvSpPr>
        <p:spPr>
          <a:xfrm>
            <a:off x="742951" y="2124609"/>
            <a:ext cx="2285999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u="sng" spc="-4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sng" spc="-217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ДОСРОЧНЫЙ</a:t>
            </a:r>
            <a:endParaRPr u="sng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u="sng" spc="-4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sng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u="sng" dirty="0">
              <a:latin typeface="Arial"/>
              <a:cs typeface="Arial"/>
            </a:endParaRPr>
          </a:p>
          <a:p>
            <a:pPr marL="953" algn="ctr"/>
            <a:r>
              <a:rPr b="1" i="1" spc="-101" dirty="0">
                <a:latin typeface="Trebuchet MS"/>
                <a:cs typeface="Trebuchet MS"/>
              </a:rPr>
              <a:t>(</a:t>
            </a:r>
            <a:r>
              <a:rPr lang="ru-RU" b="1" i="1" spc="-101" dirty="0">
                <a:latin typeface="Trebuchet MS"/>
                <a:cs typeface="Trebuchet MS"/>
              </a:rPr>
              <a:t>март-апрель</a:t>
            </a:r>
            <a:r>
              <a:rPr b="1" i="1" spc="-101" dirty="0">
                <a:latin typeface="Trebuchet MS"/>
                <a:cs typeface="Trebuchet MS"/>
              </a:rPr>
              <a:t>)</a:t>
            </a:r>
            <a:endParaRPr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771900" y="2117410"/>
            <a:ext cx="2447163" cy="9464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3" name="object 13"/>
          <p:cNvSpPr/>
          <p:nvPr/>
        </p:nvSpPr>
        <p:spPr>
          <a:xfrm>
            <a:off x="4251961" y="2078546"/>
            <a:ext cx="1591055" cy="9555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4" name="object 14"/>
          <p:cNvSpPr/>
          <p:nvPr/>
        </p:nvSpPr>
        <p:spPr>
          <a:xfrm>
            <a:off x="3807049" y="2138077"/>
            <a:ext cx="2376296" cy="87496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5" name="object 15"/>
          <p:cNvSpPr/>
          <p:nvPr/>
        </p:nvSpPr>
        <p:spPr>
          <a:xfrm>
            <a:off x="3807047" y="2138077"/>
            <a:ext cx="2376488" cy="875348"/>
          </a:xfrm>
          <a:custGeom>
            <a:avLst/>
            <a:gdLst/>
            <a:ahLst/>
            <a:cxnLst/>
            <a:rect l="l" t="t" r="r" b="b"/>
            <a:pathLst>
              <a:path w="3168650" h="1167130">
                <a:moveTo>
                  <a:pt x="0" y="194437"/>
                </a:moveTo>
                <a:lnTo>
                  <a:pt x="5132" y="149876"/>
                </a:lnTo>
                <a:lnTo>
                  <a:pt x="19752" y="108958"/>
                </a:lnTo>
                <a:lnTo>
                  <a:pt x="42697" y="72855"/>
                </a:lnTo>
                <a:lnTo>
                  <a:pt x="72802" y="42737"/>
                </a:lnTo>
                <a:lnTo>
                  <a:pt x="108903" y="19774"/>
                </a:lnTo>
                <a:lnTo>
                  <a:pt x="149836" y="5138"/>
                </a:lnTo>
                <a:lnTo>
                  <a:pt x="194437" y="0"/>
                </a:lnTo>
                <a:lnTo>
                  <a:pt x="2973959" y="0"/>
                </a:lnTo>
                <a:lnTo>
                  <a:pt x="3018519" y="5138"/>
                </a:lnTo>
                <a:lnTo>
                  <a:pt x="3059437" y="19774"/>
                </a:lnTo>
                <a:lnTo>
                  <a:pt x="3095540" y="42737"/>
                </a:lnTo>
                <a:lnTo>
                  <a:pt x="3125658" y="72855"/>
                </a:lnTo>
                <a:lnTo>
                  <a:pt x="3148621" y="108958"/>
                </a:lnTo>
                <a:lnTo>
                  <a:pt x="3163257" y="149876"/>
                </a:lnTo>
                <a:lnTo>
                  <a:pt x="3168395" y="194437"/>
                </a:lnTo>
                <a:lnTo>
                  <a:pt x="3168395" y="972185"/>
                </a:lnTo>
                <a:lnTo>
                  <a:pt x="3163257" y="1016785"/>
                </a:lnTo>
                <a:lnTo>
                  <a:pt x="3148621" y="1057718"/>
                </a:lnTo>
                <a:lnTo>
                  <a:pt x="3125658" y="1093819"/>
                </a:lnTo>
                <a:lnTo>
                  <a:pt x="3095540" y="1123924"/>
                </a:lnTo>
                <a:lnTo>
                  <a:pt x="3059437" y="1146869"/>
                </a:lnTo>
                <a:lnTo>
                  <a:pt x="3018519" y="1161489"/>
                </a:lnTo>
                <a:lnTo>
                  <a:pt x="2973959" y="1166622"/>
                </a:lnTo>
                <a:lnTo>
                  <a:pt x="194437" y="1166622"/>
                </a:lnTo>
                <a:lnTo>
                  <a:pt x="149836" y="1161489"/>
                </a:lnTo>
                <a:lnTo>
                  <a:pt x="108903" y="1146869"/>
                </a:lnTo>
                <a:lnTo>
                  <a:pt x="72802" y="1123924"/>
                </a:lnTo>
                <a:lnTo>
                  <a:pt x="42697" y="1093819"/>
                </a:lnTo>
                <a:lnTo>
                  <a:pt x="19752" y="1057718"/>
                </a:lnTo>
                <a:lnTo>
                  <a:pt x="5132" y="1016785"/>
                </a:lnTo>
                <a:lnTo>
                  <a:pt x="0" y="972185"/>
                </a:lnTo>
                <a:lnTo>
                  <a:pt x="0" y="194437"/>
                </a:lnTo>
                <a:close/>
              </a:path>
            </a:pathLst>
          </a:custGeom>
          <a:ln w="9524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6" name="object 16"/>
          <p:cNvSpPr txBox="1"/>
          <p:nvPr/>
        </p:nvSpPr>
        <p:spPr>
          <a:xfrm>
            <a:off x="4411124" y="2140078"/>
            <a:ext cx="1169194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sng" spc="-2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ОСНОВНОЙ</a:t>
            </a:r>
            <a:endParaRPr u="sng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u="sng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sng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u="sng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b="1" i="1" spc="-94" dirty="0">
                <a:latin typeface="Trebuchet MS"/>
                <a:cs typeface="Trebuchet MS"/>
              </a:rPr>
              <a:t>(май-июль)</a:t>
            </a:r>
            <a:endParaRPr dirty="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151125" y="3307271"/>
            <a:ext cx="2455164" cy="109728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8" name="object 18"/>
          <p:cNvSpPr/>
          <p:nvPr/>
        </p:nvSpPr>
        <p:spPr>
          <a:xfrm>
            <a:off x="2207133" y="3343846"/>
            <a:ext cx="2390013" cy="95554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" name="object 19"/>
          <p:cNvSpPr/>
          <p:nvPr/>
        </p:nvSpPr>
        <p:spPr>
          <a:xfrm>
            <a:off x="2186846" y="3327845"/>
            <a:ext cx="2383535" cy="102609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0" name="object 20"/>
          <p:cNvSpPr/>
          <p:nvPr/>
        </p:nvSpPr>
        <p:spPr>
          <a:xfrm>
            <a:off x="2186846" y="3327846"/>
            <a:ext cx="2383631" cy="1026319"/>
          </a:xfrm>
          <a:custGeom>
            <a:avLst/>
            <a:gdLst/>
            <a:ahLst/>
            <a:cxnLst/>
            <a:rect l="l" t="t" r="r" b="b"/>
            <a:pathLst>
              <a:path w="3178175" h="1368425">
                <a:moveTo>
                  <a:pt x="0" y="227965"/>
                </a:moveTo>
                <a:lnTo>
                  <a:pt x="4633" y="182034"/>
                </a:lnTo>
                <a:lnTo>
                  <a:pt x="17922" y="139249"/>
                </a:lnTo>
                <a:lnTo>
                  <a:pt x="38951" y="100527"/>
                </a:lnTo>
                <a:lnTo>
                  <a:pt x="66801" y="66786"/>
                </a:lnTo>
                <a:lnTo>
                  <a:pt x="100558" y="38944"/>
                </a:lnTo>
                <a:lnTo>
                  <a:pt x="139303" y="17920"/>
                </a:lnTo>
                <a:lnTo>
                  <a:pt x="182119" y="4633"/>
                </a:lnTo>
                <a:lnTo>
                  <a:pt x="228092" y="0"/>
                </a:lnTo>
                <a:lnTo>
                  <a:pt x="2950083" y="0"/>
                </a:lnTo>
                <a:lnTo>
                  <a:pt x="2996049" y="4633"/>
                </a:lnTo>
                <a:lnTo>
                  <a:pt x="3038852" y="17920"/>
                </a:lnTo>
                <a:lnTo>
                  <a:pt x="3077576" y="38944"/>
                </a:lnTo>
                <a:lnTo>
                  <a:pt x="3111309" y="66786"/>
                </a:lnTo>
                <a:lnTo>
                  <a:pt x="3139136" y="100527"/>
                </a:lnTo>
                <a:lnTo>
                  <a:pt x="3160144" y="139249"/>
                </a:lnTo>
                <a:lnTo>
                  <a:pt x="3173419" y="182034"/>
                </a:lnTo>
                <a:lnTo>
                  <a:pt x="3178047" y="227965"/>
                </a:lnTo>
                <a:lnTo>
                  <a:pt x="3178047" y="1140104"/>
                </a:lnTo>
                <a:lnTo>
                  <a:pt x="3173419" y="1186062"/>
                </a:lnTo>
                <a:lnTo>
                  <a:pt x="3160144" y="1228867"/>
                </a:lnTo>
                <a:lnTo>
                  <a:pt x="3139136" y="1267601"/>
                </a:lnTo>
                <a:lnTo>
                  <a:pt x="3111309" y="1301348"/>
                </a:lnTo>
                <a:lnTo>
                  <a:pt x="3077576" y="1329191"/>
                </a:lnTo>
                <a:lnTo>
                  <a:pt x="3038852" y="1350214"/>
                </a:lnTo>
                <a:lnTo>
                  <a:pt x="2996049" y="1363500"/>
                </a:lnTo>
                <a:lnTo>
                  <a:pt x="2950083" y="1368132"/>
                </a:lnTo>
                <a:lnTo>
                  <a:pt x="228092" y="1368132"/>
                </a:lnTo>
                <a:lnTo>
                  <a:pt x="182119" y="1363500"/>
                </a:lnTo>
                <a:lnTo>
                  <a:pt x="139303" y="1350214"/>
                </a:lnTo>
                <a:lnTo>
                  <a:pt x="100558" y="1329191"/>
                </a:lnTo>
                <a:lnTo>
                  <a:pt x="66801" y="1301348"/>
                </a:lnTo>
                <a:lnTo>
                  <a:pt x="38951" y="1267601"/>
                </a:lnTo>
                <a:lnTo>
                  <a:pt x="17922" y="1228867"/>
                </a:lnTo>
                <a:lnTo>
                  <a:pt x="4633" y="1186062"/>
                </a:lnTo>
                <a:lnTo>
                  <a:pt x="0" y="1140104"/>
                </a:lnTo>
                <a:lnTo>
                  <a:pt x="0" y="22796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1" name="object 21"/>
          <p:cNvSpPr txBox="1"/>
          <p:nvPr/>
        </p:nvSpPr>
        <p:spPr>
          <a:xfrm>
            <a:off x="2367250" y="3405875"/>
            <a:ext cx="2021681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sng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ДОПОЛНИТЕЛЬНЫЙ</a:t>
            </a:r>
            <a:endParaRPr u="sng" dirty="0">
              <a:latin typeface="Arial"/>
              <a:cs typeface="Arial"/>
            </a:endParaRPr>
          </a:p>
          <a:p>
            <a:pPr marL="953" algn="ctr"/>
            <a:r>
              <a:rPr u="sng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sng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u="sng" dirty="0">
              <a:latin typeface="Arial"/>
              <a:cs typeface="Arial"/>
            </a:endParaRPr>
          </a:p>
          <a:p>
            <a:pPr marL="953" algn="ctr"/>
            <a:r>
              <a:rPr b="1" i="1" spc="-105" dirty="0">
                <a:latin typeface="Trebuchet MS"/>
                <a:cs typeface="Trebuchet MS"/>
              </a:rPr>
              <a:t>(сентябрь)</a:t>
            </a:r>
            <a:endParaRPr dirty="0">
              <a:latin typeface="Trebuchet MS"/>
              <a:cs typeface="Trebuchet MS"/>
            </a:endParaRPr>
          </a:p>
        </p:txBody>
      </p:sp>
      <p:pic>
        <p:nvPicPr>
          <p:cNvPr id="2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3888" y="99223"/>
            <a:ext cx="1521068" cy="7209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5950" y="330418"/>
            <a:ext cx="4914899" cy="333264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lang="ru-RU" sz="2100" dirty="0"/>
              <a:t>ПРОЕКТ РАСПИСАНИЯ ЕГЭ 2025</a:t>
            </a:r>
            <a:endParaRPr sz="2100" dirty="0"/>
          </a:p>
        </p:txBody>
      </p:sp>
      <p:sp>
        <p:nvSpPr>
          <p:cNvPr id="6" name="object 6"/>
          <p:cNvSpPr/>
          <p:nvPr/>
        </p:nvSpPr>
        <p:spPr>
          <a:xfrm>
            <a:off x="5017769" y="1151573"/>
            <a:ext cx="657225" cy="6880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pic>
        <p:nvPicPr>
          <p:cNvPr id="17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79177"/>
            <a:ext cx="1521068" cy="72092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78519" y="971550"/>
            <a:ext cx="3886200" cy="3624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1 июня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— история, литература и химия;</a:t>
            </a:r>
          </a:p>
          <a:p>
            <a:r>
              <a:rPr lang="ru-RU" b="1" dirty="0">
                <a:solidFill>
                  <a:srgbClr val="FF0000"/>
                </a:solidFill>
              </a:rPr>
              <a:t>4 июня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— русский язык;</a:t>
            </a:r>
          </a:p>
          <a:p>
            <a:r>
              <a:rPr lang="ru-RU" b="1" dirty="0">
                <a:solidFill>
                  <a:srgbClr val="FF0000"/>
                </a:solidFill>
              </a:rPr>
              <a:t>8 июня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— базовая и профильная математика;</a:t>
            </a:r>
          </a:p>
          <a:p>
            <a:r>
              <a:rPr lang="ru-RU" b="1" dirty="0">
                <a:solidFill>
                  <a:srgbClr val="FF0000"/>
                </a:solidFill>
              </a:rPr>
              <a:t>11 июня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— обществознание, физика;</a:t>
            </a:r>
          </a:p>
          <a:p>
            <a:r>
              <a:rPr lang="ru-RU" b="1" dirty="0">
                <a:solidFill>
                  <a:srgbClr val="FF0000"/>
                </a:solidFill>
              </a:rPr>
              <a:t>15 июня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— биология, география,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ин.яз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.(письменная часть);</a:t>
            </a:r>
          </a:p>
          <a:p>
            <a:r>
              <a:rPr lang="ru-RU" b="1" dirty="0">
                <a:solidFill>
                  <a:srgbClr val="FF0000"/>
                </a:solidFill>
              </a:rPr>
              <a:t>18 июня  и 19 июня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— информатика и иностранные языки (устная часть);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РЕЗЕРВ: с 22 июня по 25 июня</a:t>
            </a:r>
          </a:p>
          <a:p>
            <a:endParaRPr lang="ru-RU" sz="1350" b="1" dirty="0">
              <a:solidFill>
                <a:srgbClr val="FF0000"/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D34B607-C94A-4515-9974-AA0F14D64B6A}"/>
              </a:ext>
            </a:extLst>
          </p:cNvPr>
          <p:cNvPicPr/>
          <p:nvPr/>
        </p:nvPicPr>
        <p:blipFill rotWithShape="1">
          <a:blip r:embed="rId4" cstate="print"/>
          <a:srcRect r="775" b="19036"/>
          <a:stretch/>
        </p:blipFill>
        <p:spPr bwMode="auto">
          <a:xfrm>
            <a:off x="4191000" y="1581151"/>
            <a:ext cx="2438400" cy="17226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285750"/>
            <a:ext cx="4481036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100" b="0" u="heavy" spc="-529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spc="-64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ВРЕМЯ </a:t>
            </a:r>
            <a:r>
              <a:rPr sz="2100" spc="-9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НАПИСАНИЯ</a:t>
            </a:r>
            <a:r>
              <a:rPr sz="2100" spc="-274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spc="-71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ЭКЗАМЕНОВ:</a:t>
            </a:r>
            <a:endParaRPr sz="2100" dirty="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143458"/>
              </p:ext>
            </p:extLst>
          </p:nvPr>
        </p:nvGraphicFramePr>
        <p:xfrm>
          <a:off x="457200" y="971551"/>
          <a:ext cx="5638799" cy="38339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2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7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87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1319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143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 язык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857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30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857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319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22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143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r>
                        <a:rPr sz="1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(базовая)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857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857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319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190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0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r>
                        <a:rPr sz="1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(профильная)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857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857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1319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190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0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физика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857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857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319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химия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857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857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1319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190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0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информатика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ИКТ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857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857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319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190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0534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биология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857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857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1852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190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05"/>
                        </a:lnSpc>
                        <a:spcBef>
                          <a:spcPts val="51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история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905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605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30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905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1852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190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05"/>
                        </a:lnSpc>
                        <a:spcBef>
                          <a:spcPts val="51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география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905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5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905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337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190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английский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571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 marL="357505" marR="151130" indent="-187960" algn="ctr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lang="ru-RU" sz="1400" b="1" dirty="0">
                          <a:latin typeface="Times New Roman"/>
                          <a:cs typeface="Times New Roman"/>
                        </a:rPr>
                        <a:t>        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3 часа – письменная</a:t>
                      </a:r>
                      <a:r>
                        <a:rPr sz="14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часть  15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устная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часть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337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немецкий</a:t>
                      </a:r>
                      <a:r>
                        <a:rPr sz="14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571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8854">
                <a:tc>
                  <a:txBody>
                    <a:bodyPr/>
                    <a:lstStyle/>
                    <a:p>
                      <a:pPr marL="33147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-70" dirty="0">
                          <a:latin typeface="Times New Roman"/>
                          <a:cs typeface="Times New Roman"/>
                        </a:rPr>
                        <a:t>11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0534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французский язык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61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8854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испанский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61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1852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00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обществознание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905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0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30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905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1852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00"/>
                        </a:lnSpc>
                        <a:spcBef>
                          <a:spcPts val="51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905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0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905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57150"/>
            <a:ext cx="1428750" cy="6729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c48e722-e5ee-4bb4-abb8-2d4075f5b3da">6PQ52NDQUCDJ-269-1638</_dlc_DocId>
    <_dlc_DocIdUrl xmlns="4c48e722-e5ee-4bb4-abb8-2d4075f5b3da">
      <Url>http://www.eduportal44.ru/Manturovo/Sch3/_layouts/15/DocIdRedir.aspx?ID=6PQ52NDQUCDJ-269-1638</Url>
      <Description>6PQ52NDQUCDJ-269-1638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9A6620A798C5C4EBFE598734B2B55C3" ma:contentTypeVersion="2" ma:contentTypeDescription="Создание документа." ma:contentTypeScope="" ma:versionID="8c9baf3d7356e7d308b6269f7d95385a">
  <xsd:schema xmlns:xsd="http://www.w3.org/2001/XMLSchema" xmlns:xs="http://www.w3.org/2001/XMLSchema" xmlns:p="http://schemas.microsoft.com/office/2006/metadata/properties" xmlns:ns2="4c48e722-e5ee-4bb4-abb8-2d4075f5b3da" targetNamespace="http://schemas.microsoft.com/office/2006/metadata/properties" ma:root="true" ma:fieldsID="acaa67dec13bfd1f4674971e7a51f229" ns2:_="">
    <xsd:import namespace="4c48e722-e5ee-4bb4-abb8-2d4075f5b3d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48e722-e5ee-4bb4-abb8-2d4075f5b3d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  <xsd:element name="SharedWithUsers" ma:index="11" nillable="true" ma:displayName="Общий доступ с использованием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0B047A-18F5-45C9-BD76-A541055C0378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001A34BB-94FB-4347-999F-08AC662A466B}">
  <ds:schemaRefs>
    <ds:schemaRef ds:uri="http://schemas.microsoft.com/office/2006/metadata/properties"/>
    <ds:schemaRef ds:uri="http://schemas.microsoft.com/office/infopath/2007/PartnerControls"/>
    <ds:schemaRef ds:uri="4c48e722-e5ee-4bb4-abb8-2d4075f5b3da"/>
  </ds:schemaRefs>
</ds:datastoreItem>
</file>

<file path=customXml/itemProps3.xml><?xml version="1.0" encoding="utf-8"?>
<ds:datastoreItem xmlns:ds="http://schemas.openxmlformats.org/officeDocument/2006/customXml" ds:itemID="{2B179B7E-1243-4E79-B99A-C491E12559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48e722-e5ee-4bb4-abb8-2d4075f5b3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CF360117-1E00-4234-83E3-C831758398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687</TotalTime>
  <Words>872</Words>
  <Application>Microsoft Office PowerPoint</Application>
  <PresentationFormat>Произвольный</PresentationFormat>
  <Paragraphs>167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Arial Black</vt:lpstr>
      <vt:lpstr>Calibri</vt:lpstr>
      <vt:lpstr>Georgia</vt:lpstr>
      <vt:lpstr>Microsoft Sans Serif</vt:lpstr>
      <vt:lpstr>Tahoma</vt:lpstr>
      <vt:lpstr>Times New Roman</vt:lpstr>
      <vt:lpstr>Trebuchet MS</vt:lpstr>
      <vt:lpstr>Wingdings</vt:lpstr>
      <vt:lpstr>Office Theme</vt:lpstr>
      <vt:lpstr>Презентация PowerPoint</vt:lpstr>
      <vt:lpstr> Приказ Минпросвещения России и Рособрнадзора</vt:lpstr>
      <vt:lpstr>Презентация PowerPoint</vt:lpstr>
      <vt:lpstr>Презентация PowerPoint</vt:lpstr>
      <vt:lpstr> ИТОГОВОЕ СОЧИНЕНИЕ:</vt:lpstr>
      <vt:lpstr> РЕГИСТРАЦИЯ НА ЕГЭ</vt:lpstr>
      <vt:lpstr>РАСПИСАНИЕ ЕГЭ</vt:lpstr>
      <vt:lpstr>ПРОЕКТ РАСПИСАНИЯ ЕГЭ 2025</vt:lpstr>
      <vt:lpstr> ВРЕМЯ НАПИСАНИЯ ЭКЗАМЕНОВ: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Как можно получить дополнительные баллы    (от 1 до 10 баллов)</vt:lpstr>
      <vt:lpstr> МЕДАЛЬ  «За особые успехи в учении»</vt:lpstr>
      <vt:lpstr> МЕДАЛЬ  «За особые успехи в учении»</vt:lpstr>
      <vt:lpstr> Выставление отметок в аттестат</vt:lpstr>
      <vt:lpstr> САЙТЫ В ПОМОЩЬ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kreslavski_ga</dc:creator>
  <cp:lastModifiedBy>школа</cp:lastModifiedBy>
  <cp:revision>88</cp:revision>
  <dcterms:created xsi:type="dcterms:W3CDTF">2019-10-15T10:38:01Z</dcterms:created>
  <dcterms:modified xsi:type="dcterms:W3CDTF">2025-11-07T11:51:15Z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2019-10-15T00:00:00Z</vt:filetime>
  </property>
  <property fmtid="{D5CDD505-2E9C-101B-9397-08002B2CF9AE}" pid="5" name="ContentTypeId">
    <vt:lpwstr>0x01010009A6620A798C5C4EBFE598734B2B55C3</vt:lpwstr>
  </property>
  <property fmtid="{D5CDD505-2E9C-101B-9397-08002B2CF9AE}" pid="6" name="_dlc_DocIdItemGuid">
    <vt:lpwstr>9ac0a693-e839-48ef-b5e8-4f4b14702ebe</vt:lpwstr>
  </property>
</Properties>
</file>